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bookmarkIdSeed="2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42" r:id="rId2"/>
    <p:sldId id="365" r:id="rId3"/>
    <p:sldId id="403" r:id="rId4"/>
    <p:sldId id="402" r:id="rId5"/>
    <p:sldId id="381" r:id="rId6"/>
    <p:sldId id="375" r:id="rId7"/>
    <p:sldId id="383" r:id="rId8"/>
    <p:sldId id="389" r:id="rId9"/>
    <p:sldId id="398" r:id="rId10"/>
    <p:sldId id="393" r:id="rId11"/>
    <p:sldId id="384" r:id="rId12"/>
    <p:sldId id="388" r:id="rId13"/>
    <p:sldId id="387" r:id="rId14"/>
    <p:sldId id="390" r:id="rId15"/>
    <p:sldId id="395" r:id="rId16"/>
    <p:sldId id="399" r:id="rId17"/>
  </p:sldIdLst>
  <p:sldSz cx="9144000" cy="6858000" type="screen4x3"/>
  <p:notesSz cx="6797675" cy="9926638"/>
  <p:embeddedFontLst>
    <p:embeddedFont>
      <p:font typeface="Constantia" panose="02030602050306030303" pitchFamily="18" charset="0"/>
      <p:regular r:id="rId20"/>
      <p:bold r:id="rId21"/>
      <p:italic r:id="rId22"/>
      <p:boldItalic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Arial Narrow" panose="020B0606020202030204" pitchFamily="34" charset="0"/>
      <p:regular r:id="rId28"/>
      <p:bold r:id="rId29"/>
      <p:italic r:id="rId30"/>
      <p:boldItalic r:id="rId31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92763"/>
    <a:srgbClr val="DA4E4E"/>
    <a:srgbClr val="FCFDF9"/>
    <a:srgbClr val="F16461"/>
    <a:srgbClr val="FF5353"/>
    <a:srgbClr val="FF69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4660"/>
  </p:normalViewPr>
  <p:slideViewPr>
    <p:cSldViewPr>
      <p:cViewPr>
        <p:scale>
          <a:sx n="90" d="100"/>
          <a:sy n="90" d="100"/>
        </p:scale>
        <p:origin x="-2262" y="-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135" cy="496253"/>
          </a:xfrm>
          <a:prstGeom prst="rect">
            <a:avLst/>
          </a:prstGeom>
        </p:spPr>
        <p:txBody>
          <a:bodyPr vert="horz" lIns="91321" tIns="45661" rIns="91321" bIns="4566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955" y="0"/>
            <a:ext cx="2946135" cy="496253"/>
          </a:xfrm>
          <a:prstGeom prst="rect">
            <a:avLst/>
          </a:prstGeom>
        </p:spPr>
        <p:txBody>
          <a:bodyPr vert="horz" lIns="91321" tIns="45661" rIns="91321" bIns="45661" rtlCol="0"/>
          <a:lstStyle>
            <a:lvl1pPr algn="r">
              <a:defRPr sz="1200"/>
            </a:lvl1pPr>
          </a:lstStyle>
          <a:p>
            <a:fld id="{6A2B32B6-C9B8-447B-9A2E-0DFB9299413C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800"/>
            <a:ext cx="2946135" cy="496252"/>
          </a:xfrm>
          <a:prstGeom prst="rect">
            <a:avLst/>
          </a:prstGeom>
        </p:spPr>
        <p:txBody>
          <a:bodyPr vert="horz" lIns="91321" tIns="45661" rIns="91321" bIns="4566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955" y="9428800"/>
            <a:ext cx="2946135" cy="496252"/>
          </a:xfrm>
          <a:prstGeom prst="rect">
            <a:avLst/>
          </a:prstGeom>
        </p:spPr>
        <p:txBody>
          <a:bodyPr vert="horz" lIns="91321" tIns="45661" rIns="91321" bIns="45661" rtlCol="0" anchor="b"/>
          <a:lstStyle>
            <a:lvl1pPr algn="r">
              <a:defRPr sz="1200"/>
            </a:lvl1pPr>
          </a:lstStyle>
          <a:p>
            <a:fld id="{025E11EF-B2CC-4698-B3CA-9AFFB5D650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00092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400" cy="496888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pPr>
              <a:defRPr/>
            </a:pPr>
            <a:fld id="{1A5BBE26-492E-4271-8FBA-07FAA34B5EB2}" type="datetimeFigureOut">
              <a:rPr lang="ru-RU"/>
              <a:pPr>
                <a:defRPr/>
              </a:pPr>
              <a:t>25.08.2021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7"/>
            <a:ext cx="5438775" cy="4467225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164"/>
            <a:ext cx="2946400" cy="496887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4"/>
            <a:ext cx="2946400" cy="496887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pPr>
              <a:defRPr/>
            </a:pPr>
            <a:fld id="{11385B95-7447-4E05-B715-F520D60D41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5950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385B95-7447-4E05-B715-F520D60D4127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1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875" indent="-285721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2884" indent="-228576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037" indent="-228576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191" indent="-228576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345" indent="-228576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498" indent="-228576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8652" indent="-228576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5805" indent="-228576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98A09AD2-7B8C-4604-9B6A-FA463D1C7D41}" type="slidenum">
              <a:rPr lang="ru-RU" altLang="ru-RU">
                <a:solidFill>
                  <a:prstClr val="black"/>
                </a:solidFill>
              </a:rPr>
              <a:pPr/>
              <a:t>12</a:t>
            </a:fld>
            <a:endParaRPr lang="ru-RU" alt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875" indent="-285721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2884" indent="-228576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037" indent="-228576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191" indent="-228576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345" indent="-228576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498" indent="-228576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8652" indent="-228576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5805" indent="-228576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98A09AD2-7B8C-4604-9B6A-FA463D1C7D41}" type="slidenum">
              <a:rPr lang="ru-RU" altLang="ru-RU">
                <a:solidFill>
                  <a:prstClr val="black"/>
                </a:solidFill>
              </a:rPr>
              <a:pPr/>
              <a:t>13</a:t>
            </a:fld>
            <a:endParaRPr lang="ru-RU" alt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385B95-7447-4E05-B715-F520D60D4127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385B95-7447-4E05-B715-F520D60D4127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385B95-7447-4E05-B715-F520D60D4127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0194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F10158-D194-44BE-85D9-77CAA89F70BA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875" indent="-285721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2884" indent="-228576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037" indent="-228576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191" indent="-228576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345" indent="-228576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498" indent="-228576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8652" indent="-228576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5805" indent="-228576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98A09AD2-7B8C-4604-9B6A-FA463D1C7D41}" type="slidenum">
              <a:rPr lang="ru-RU" altLang="ru-RU">
                <a:solidFill>
                  <a:prstClr val="black"/>
                </a:solidFill>
              </a:rPr>
              <a:pPr/>
              <a:t>8</a:t>
            </a:fld>
            <a:endParaRPr lang="ru-RU" alt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875" indent="-285721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2884" indent="-228576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037" indent="-228576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191" indent="-228576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345" indent="-228576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498" indent="-228576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8652" indent="-228576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5805" indent="-228576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98A09AD2-7B8C-4604-9B6A-FA463D1C7D41}" type="slidenum">
              <a:rPr lang="ru-RU" altLang="ru-RU">
                <a:solidFill>
                  <a:prstClr val="black"/>
                </a:solidFill>
              </a:rPr>
              <a:pPr/>
              <a:t>9</a:t>
            </a:fld>
            <a:endParaRPr lang="ru-RU" alt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385B95-7447-4E05-B715-F520D60D4127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4648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875" indent="-285721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2884" indent="-228576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037" indent="-228576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191" indent="-228576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345" indent="-228576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498" indent="-228576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8652" indent="-228576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5805" indent="-228576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98A09AD2-7B8C-4604-9B6A-FA463D1C7D41}" type="slidenum">
              <a:rPr lang="ru-RU" altLang="ru-RU">
                <a:solidFill>
                  <a:prstClr val="black"/>
                </a:solidFill>
              </a:rPr>
              <a:pPr/>
              <a:t>11</a:t>
            </a:fld>
            <a:endParaRPr lang="ru-RU" alt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1B33C-3660-483D-8C29-A1D029CA52F2}" type="datetime1">
              <a:rPr lang="ru-RU" smtClean="0"/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CC2AA-84D3-42EE-9A86-AF99478F76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311923"/>
      </p:ext>
    </p:extLst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8E07D-870F-465F-A7BD-185AB0FF40F7}" type="datetime1">
              <a:rPr lang="ru-RU" smtClean="0"/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25999-5121-45DD-8A18-D6CA3E7F9E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687666"/>
      </p:ext>
    </p:extLst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723C2-4F7E-488D-BD86-06C79415C76F}" type="datetime1">
              <a:rPr lang="ru-RU" smtClean="0"/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613CD-D7B0-40A0-B436-D45BC1A497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203979"/>
      </p:ext>
    </p:extLst>
  </p:cSld>
  <p:clrMapOvr>
    <a:masterClrMapping/>
  </p:clrMapOvr>
  <p:transition spd="slow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600200"/>
            <a:ext cx="4194175" cy="2173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194175" cy="2173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301625" y="3925888"/>
            <a:ext cx="8540750" cy="21732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15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</p:spPr>
        <p:txBody>
          <a:bodyPr/>
          <a:lstStyle>
            <a:lvl1pPr>
              <a:defRPr dirty="0">
                <a:latin typeface="Arial" charset="0"/>
              </a:defRPr>
            </a:lvl1pPr>
          </a:lstStyle>
          <a:p>
            <a:pPr>
              <a:defRPr/>
            </a:pPr>
            <a:fld id="{070981B4-9438-44B2-9B12-BB6C2B30D287}" type="datetime1">
              <a:rPr lang="ru-RU" smtClean="0"/>
              <a:t>25.08.2021</a:t>
            </a:fld>
            <a:endParaRPr lang="ru-RU"/>
          </a:p>
        </p:txBody>
      </p:sp>
      <p:sp>
        <p:nvSpPr>
          <p:cNvPr id="7" name="Rectangle 15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dirty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5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B3839CE0-D940-4B7D-AB6F-E2EBFAE57A9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3402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E397E-AF78-4120-9D86-9C6346F66C92}" type="datetime1">
              <a:rPr lang="ru-RU" smtClean="0"/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1C7DA-8AFD-4995-A63F-6BF5DE1C1C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242349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53999-C192-420D-9B49-C5472BB652F2}" type="datetime1">
              <a:rPr lang="ru-RU" smtClean="0"/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0C06B-A955-4C7A-86A2-672509673B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349943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513AF-266D-4BED-85BE-A611CAD7C2BE}" type="datetime1">
              <a:rPr lang="ru-RU" smtClean="0"/>
              <a:t>25.08.2021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7946B-C01F-4607-AD8B-2E005ADC03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023091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8A4CC-B9DC-4E37-A19A-97957EDC568B}" type="datetime1">
              <a:rPr lang="ru-RU" smtClean="0"/>
              <a:t>25.08.2021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974D0-74A4-4DBC-B8BB-E48968C4AF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760560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13C6C-284D-423B-96E7-CD7B2D819094}" type="datetime1">
              <a:rPr lang="ru-RU" smtClean="0"/>
              <a:t>25.08.2021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746CF-5051-4EC9-9667-7919D5966C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011145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5A3CE-7DEC-41D5-8B31-F06FF6272141}" type="datetime1">
              <a:rPr lang="ru-RU" smtClean="0"/>
              <a:t>25.08.2021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52174-F88D-4C10-924D-0C6B74F763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816639"/>
      </p:ext>
    </p:extLst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06F4F-12AA-4BA1-9AD4-4E6A1988EE65}" type="datetime1">
              <a:rPr lang="ru-RU" smtClean="0"/>
              <a:t>25.08.2021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BCBBF-D6BD-485E-A074-1006058E20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032793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B8789-0E33-45D0-94F8-C9E51060D0A6}" type="datetime1">
              <a:rPr lang="ru-RU" smtClean="0"/>
              <a:t>25.08.2021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63BA1-893D-4D29-9FCF-6FCE27ECCA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617778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D9FA612-BD9E-4EC1-83E3-0883F272F6AA}" type="datetime1">
              <a:rPr lang="ru-RU" smtClean="0"/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F71664F-6E43-4A41-94AB-9B409D6C74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wipe dir="r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microsoft.com/office/2007/relationships/hdphoto" Target="../media/hdphoto1.wdp"/><Relationship Id="rId5" Type="http://schemas.openxmlformats.org/officeDocument/2006/relationships/image" Target="../media/image14.jpe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upravlenie@svmugadn.ru" TargetMode="External"/><Relationship Id="rId4" Type="http://schemas.openxmlformats.org/officeDocument/2006/relationships/hyperlink" Target="http://ugadn54.tu.rostransnadzor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ugadn54.tu.rostransnadzor.ru/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hyperlink" Target="http://ugadn54.tu.rostransnadzor.ru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2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altLang="ru-RU" dirty="0" smtClean="0"/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1763713" y="6237288"/>
            <a:ext cx="35290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6732588" y="6313488"/>
            <a:ext cx="22320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i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2021 </a:t>
            </a:r>
            <a:r>
              <a:rPr lang="ru-RU" altLang="ru-RU" sz="1400" b="1" i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</a:t>
            </a:r>
            <a:r>
              <a:rPr lang="ru-RU" altLang="ru-RU" sz="1400" i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</p:txBody>
      </p:sp>
      <p:pic>
        <p:nvPicPr>
          <p:cNvPr id="9" name="Picture 3" descr="Герб ФС"/>
          <p:cNvPicPr>
            <a:picLocks noChangeAspect="1" noChangeArrowheads="1"/>
          </p:cNvPicPr>
          <p:nvPr/>
        </p:nvPicPr>
        <p:blipFill>
          <a:blip r:embed="rId4" cstate="print">
            <a:lum bright="-8000" contrast="34000"/>
          </a:blip>
          <a:srcRect/>
          <a:stretch>
            <a:fillRect/>
          </a:stretch>
        </p:blipFill>
        <p:spPr bwMode="auto">
          <a:xfrm>
            <a:off x="7596188" y="404813"/>
            <a:ext cx="976312" cy="993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Фигура, имеющая форму буквы L 5"/>
          <p:cNvSpPr/>
          <p:nvPr/>
        </p:nvSpPr>
        <p:spPr>
          <a:xfrm>
            <a:off x="4982170" y="548678"/>
            <a:ext cx="3744541" cy="2016225"/>
          </a:xfrm>
          <a:prstGeom prst="corner">
            <a:avLst>
              <a:gd name="adj1" fmla="val 54640"/>
              <a:gd name="adj2" fmla="val 112142"/>
            </a:avLst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ru-RU" alt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rial Narrow" pitchFamily="34" charset="0"/>
              </a:rPr>
              <a:t>Федеральная </a:t>
            </a:r>
            <a:endParaRPr lang="ru-RU" altLang="ru-RU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Arial Narrow" pitchFamily="34" charset="0"/>
            </a:endParaRPr>
          </a:p>
          <a:p>
            <a:r>
              <a:rPr lang="ru-RU" alt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rial Narrow" pitchFamily="34" charset="0"/>
              </a:rPr>
              <a:t>служба по надзору </a:t>
            </a:r>
          </a:p>
          <a:p>
            <a:r>
              <a:rPr lang="ru-RU" alt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rial Narrow" pitchFamily="34" charset="0"/>
              </a:rPr>
              <a:t>в </a:t>
            </a:r>
            <a:r>
              <a:rPr lang="ru-RU" alt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rial Narrow" pitchFamily="34" charset="0"/>
              </a:rPr>
              <a:t>сфере транспорта</a:t>
            </a:r>
          </a:p>
          <a:p>
            <a:pPr lvl="0"/>
            <a:r>
              <a:rPr lang="ru-RU" alt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rial Narrow" pitchFamily="34" charset="0"/>
              </a:rPr>
              <a:t>Северо-Восточное межрегиональное </a:t>
            </a:r>
            <a:r>
              <a:rPr lang="ru-RU" alt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rial Narrow" pitchFamily="34" charset="0"/>
              </a:rPr>
              <a:t>управление государственного автодорожного надзора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259632" y="2492896"/>
            <a:ext cx="7416949" cy="3167931"/>
          </a:xfrm>
          <a:prstGeom prst="rect">
            <a:avLst/>
          </a:prstGeom>
        </p:spPr>
        <p:txBody>
          <a:bodyPr/>
          <a:lstStyle/>
          <a:p>
            <a:pPr algn="ctr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2000" kern="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kern="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Доклад </a:t>
            </a:r>
          </a:p>
          <a:p>
            <a:pPr algn="ctr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руководством по соблюдению обязательных требований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полугодие 2021 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</p:spTree>
    <p:extLst>
      <p:ext uri="{BB962C8B-B14F-4D97-AF65-F5344CB8AC3E}">
        <p14:creationId xmlns:p14="http://schemas.microsoft.com/office/powerpoint/2010/main" val="340851420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-36512" y="29757"/>
            <a:ext cx="9144000" cy="68556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 descr="Герб ФС"/>
          <p:cNvPicPr>
            <a:picLocks noChangeAspect="1" noChangeArrowheads="1"/>
          </p:cNvPicPr>
          <p:nvPr/>
        </p:nvPicPr>
        <p:blipFill>
          <a:blip r:embed="rId4" cstate="print">
            <a:lum bright="-8000" contrast="34000"/>
          </a:blip>
          <a:srcRect/>
          <a:stretch>
            <a:fillRect/>
          </a:stretch>
        </p:blipFill>
        <p:spPr bwMode="auto">
          <a:xfrm>
            <a:off x="8224838" y="231775"/>
            <a:ext cx="649287" cy="66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prstClr val="black"/>
              </a:solidFill>
            </a:endParaRPr>
          </a:p>
        </p:txBody>
      </p:sp>
      <p:sp>
        <p:nvSpPr>
          <p:cNvPr id="307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prstClr val="black"/>
              </a:solidFill>
            </a:endParaRPr>
          </a:p>
        </p:txBody>
      </p:sp>
      <p:sp>
        <p:nvSpPr>
          <p:cNvPr id="3082" name="TextBox 12"/>
          <p:cNvSpPr txBox="1">
            <a:spLocks noChangeArrowheads="1"/>
          </p:cNvSpPr>
          <p:nvPr/>
        </p:nvSpPr>
        <p:spPr bwMode="auto">
          <a:xfrm>
            <a:off x="2974975" y="116632"/>
            <a:ext cx="5040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prstClr val="white"/>
                </a:solidFill>
                <a:latin typeface="Constantia" pitchFamily="18" charset="0"/>
              </a:rPr>
              <a:t>Федеральная служба по надзору в сфере транспорта</a:t>
            </a:r>
          </a:p>
        </p:txBody>
      </p:sp>
      <p:sp>
        <p:nvSpPr>
          <p:cNvPr id="308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08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2" name="Picture 2" descr="C:\Users\Семенов\Desktop\СЕМЕНОВ\СТАРЫЕ ДОКУМЕНТЫ\Фото УГАДН\Фото в Москву 2\Старший государственный инспектор Никитин С.Н. контролирует проведение предрейсового технического осмотра автобуса в Краснокаменском АТП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08" y="923160"/>
            <a:ext cx="8640960" cy="5962224"/>
          </a:xfrm>
          <a:prstGeom prst="rect">
            <a:avLst/>
          </a:prstGeom>
          <a:solidFill>
            <a:schemeClr val="accent1"/>
          </a:solidFill>
          <a:extLst/>
        </p:spPr>
      </p:pic>
      <p:cxnSp>
        <p:nvCxnSpPr>
          <p:cNvPr id="14" name="Прямая со стрелкой 13"/>
          <p:cNvCxnSpPr/>
          <p:nvPr/>
        </p:nvCxnSpPr>
        <p:spPr>
          <a:xfrm>
            <a:off x="4505575" y="1938823"/>
            <a:ext cx="0" cy="5812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131532" y="3519735"/>
            <a:ext cx="9130319" cy="3400931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2000" b="1" dirty="0" smtClean="0">
                <a:solidFill>
                  <a:schemeClr val="bg1"/>
                </a:solidFill>
              </a:rPr>
              <a:t>Административная ответственность (КоАП РФ)</a:t>
            </a:r>
          </a:p>
          <a:p>
            <a:pPr marL="342900" indent="-342900" algn="just">
              <a:spcBef>
                <a:spcPts val="600"/>
              </a:spcBef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</a:rPr>
              <a:t>ч.3 ст.12.31.1   - Осуществление перевозок пассажиров и багажа, грузов автомобильным транспортом и городским наземным электрическим транспортом с нарушением требований о проведении предрейсового контроля технического состояния </a:t>
            </a:r>
            <a:r>
              <a:rPr lang="ru-RU" sz="2000" b="1" dirty="0">
                <a:solidFill>
                  <a:schemeClr val="bg1"/>
                </a:solidFill>
              </a:rPr>
              <a:t>транспортных </a:t>
            </a:r>
            <a:r>
              <a:rPr lang="ru-RU" sz="2000" b="1" dirty="0" smtClean="0">
                <a:solidFill>
                  <a:schemeClr val="bg1"/>
                </a:solidFill>
              </a:rPr>
              <a:t>средств;</a:t>
            </a:r>
          </a:p>
          <a:p>
            <a:pPr marL="342900" indent="-342900" algn="just">
              <a:spcBef>
                <a:spcPts val="600"/>
              </a:spcBef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</a:rPr>
              <a:t>ч.4 ст.14.1.2 </a:t>
            </a:r>
            <a:r>
              <a:rPr lang="ru-RU" sz="2000" b="1" dirty="0">
                <a:solidFill>
                  <a:schemeClr val="bg1"/>
                </a:solidFill>
              </a:rPr>
              <a:t>- Осуществление предпринимательской деятельности с грубым нарушением лицензионных требований; </a:t>
            </a:r>
            <a:endParaRPr lang="ru-RU" sz="2000" b="1" dirty="0" smtClean="0">
              <a:solidFill>
                <a:schemeClr val="bg1"/>
              </a:solidFill>
            </a:endParaRPr>
          </a:p>
          <a:p>
            <a:pPr marL="342900" indent="-342900" algn="just">
              <a:spcBef>
                <a:spcPts val="600"/>
              </a:spcBef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</a:rPr>
              <a:t>ч.3 </a:t>
            </a:r>
            <a:r>
              <a:rPr lang="ru-RU" sz="2000" b="1" dirty="0">
                <a:solidFill>
                  <a:schemeClr val="bg1"/>
                </a:solidFill>
              </a:rPr>
              <a:t>ст.19.20  КоАП РФ - Осуществление деятельности, не связанной с извлечением прибыли, с грубым нарушением лицензионных </a:t>
            </a:r>
            <a:r>
              <a:rPr lang="ru-RU" sz="2000" b="1" dirty="0" smtClean="0">
                <a:solidFill>
                  <a:schemeClr val="bg1"/>
                </a:solidFill>
              </a:rPr>
              <a:t>требований. </a:t>
            </a:r>
            <a:endParaRPr lang="ru-RU" sz="2000" b="1" dirty="0">
              <a:solidFill>
                <a:schemeClr val="bg1"/>
              </a:solidFill>
            </a:endParaRPr>
          </a:p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                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17529" y="2520111"/>
            <a:ext cx="2499642" cy="43088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2200" b="1" dirty="0">
                <a:solidFill>
                  <a:srgbClr val="F92763"/>
                </a:solidFill>
              </a:rPr>
              <a:t>Н</a:t>
            </a:r>
            <a:r>
              <a:rPr lang="ru-RU" sz="2200" b="1" dirty="0" smtClean="0">
                <a:solidFill>
                  <a:srgbClr val="F92763"/>
                </a:solidFill>
              </a:rPr>
              <a:t>еисполнение</a:t>
            </a:r>
            <a:r>
              <a:rPr lang="ru-RU" sz="2200" b="1" dirty="0" smtClean="0">
                <a:solidFill>
                  <a:prstClr val="black"/>
                </a:solidFill>
              </a:rPr>
              <a:t> 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4496175" y="2982243"/>
            <a:ext cx="0" cy="5812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131157" y="923160"/>
            <a:ext cx="8827962" cy="1015663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Порядок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</a:rPr>
              <a:t> организации и проведения предрейсового или предсменного контроля технического состояния транспортных </a:t>
            </a:r>
            <a:r>
              <a:rPr lang="ru-RU" sz="2000" b="1" dirty="0" smtClean="0">
                <a:solidFill>
                  <a:schemeClr val="bg1"/>
                </a:solidFill>
              </a:rPr>
              <a:t>средств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2746CF-5051-4EC9-9667-7919D5966C33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13971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C:\Users\TerentevVA\Desktop\Терентьев Виталий\МИНТРАНС_РАБОТА\КОЛЛЕГИЯ МИНТРАНСА\ЗАСЕДАНИЕ Коллегии апрель 2014_подготовка\пустышка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Герб ФС"/>
          <p:cNvPicPr>
            <a:picLocks noChangeAspect="1" noChangeArrowheads="1"/>
          </p:cNvPicPr>
          <p:nvPr/>
        </p:nvPicPr>
        <p:blipFill>
          <a:blip r:embed="rId4" cstate="print">
            <a:lum bright="-8000" contrast="34000"/>
          </a:blip>
          <a:srcRect/>
          <a:stretch>
            <a:fillRect/>
          </a:stretch>
        </p:blipFill>
        <p:spPr bwMode="auto">
          <a:xfrm>
            <a:off x="8224838" y="231775"/>
            <a:ext cx="649287" cy="66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3184525" y="333375"/>
            <a:ext cx="5040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1600">
                <a:solidFill>
                  <a:prstClr val="white"/>
                </a:solidFill>
                <a:latin typeface="Constantia" pitchFamily="18" charset="0"/>
              </a:rPr>
              <a:t>Федеральная служба по надзору в сфере транспорта</a:t>
            </a:r>
          </a:p>
        </p:txBody>
      </p:sp>
      <p:pic>
        <p:nvPicPr>
          <p:cNvPr id="18437" name="Picture 3" descr="C:\Users\moiseev_do\Desktop\map_8000px_russia_with_crimea_and_sevastopo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70025"/>
            <a:ext cx="8753475" cy="488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Rectangle 256"/>
          <p:cNvSpPr>
            <a:spLocks noChangeArrowheads="1"/>
          </p:cNvSpPr>
          <p:nvPr/>
        </p:nvSpPr>
        <p:spPr bwMode="auto">
          <a:xfrm>
            <a:off x="90488" y="1477963"/>
            <a:ext cx="9018587" cy="5208587"/>
          </a:xfrm>
          <a:prstGeom prst="rect">
            <a:avLst/>
          </a:prstGeom>
          <a:solidFill>
            <a:srgbClr val="FFFFFF">
              <a:alpha val="70979"/>
            </a:srgbClr>
          </a:solidFill>
          <a:ln w="3175" cmpd="dbl">
            <a:solidFill>
              <a:schemeClr val="bg1"/>
            </a:solidFill>
            <a:round/>
            <a:headEnd/>
            <a:tailEnd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endParaRPr lang="ru-RU" altLang="ru-RU" sz="900" b="1">
              <a:solidFill>
                <a:prstClr val="black"/>
              </a:solidFill>
              <a:ea typeface="Calibri" pitchFamily="34" charset="0"/>
              <a:cs typeface="Calibri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81577" y="1027877"/>
            <a:ext cx="8822723" cy="230832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</a:rPr>
              <a:t>Правила </a:t>
            </a:r>
            <a:endParaRPr lang="ru-RU" sz="24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обеспечения </a:t>
            </a:r>
            <a:r>
              <a:rPr lang="ru-RU" sz="2400" b="1" dirty="0">
                <a:solidFill>
                  <a:srgbClr val="0070C0"/>
                </a:solidFill>
              </a:rPr>
              <a:t>безопасности перевозок автомобильным транспортом и городским наземным электрическим </a:t>
            </a:r>
            <a:r>
              <a:rPr lang="ru-RU" sz="2400" b="1" dirty="0" smtClean="0">
                <a:solidFill>
                  <a:srgbClr val="0070C0"/>
                </a:solidFill>
              </a:rPr>
              <a:t>транспортом,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утверждены </a:t>
            </a:r>
            <a:r>
              <a:rPr lang="ru-RU" sz="2400" b="1" dirty="0">
                <a:solidFill>
                  <a:schemeClr val="tx1"/>
                </a:solidFill>
              </a:rPr>
              <a:t>приказом Минтранса России от 30.04.2021 №</a:t>
            </a:r>
            <a:r>
              <a:rPr lang="ru-RU" sz="2400" b="1" dirty="0" smtClean="0">
                <a:solidFill>
                  <a:schemeClr val="tx1"/>
                </a:solidFill>
              </a:rPr>
              <a:t>145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вступают в силу 01.09.2021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3781" y="3950567"/>
            <a:ext cx="8487767" cy="24622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2200" b="1" dirty="0" smtClean="0">
                <a:solidFill>
                  <a:prstClr val="black"/>
                </a:solidFill>
              </a:rPr>
              <a:t>Обязательны для:</a:t>
            </a:r>
          </a:p>
          <a:p>
            <a:pPr algn="just"/>
            <a:r>
              <a:rPr lang="ru-RU" sz="2200" b="1" dirty="0">
                <a:solidFill>
                  <a:prstClr val="black"/>
                </a:solidFill>
              </a:rPr>
              <a:t> </a:t>
            </a:r>
            <a:r>
              <a:rPr lang="ru-RU" sz="2200" b="1" dirty="0" smtClean="0">
                <a:solidFill>
                  <a:prstClr val="black"/>
                </a:solidFill>
              </a:rPr>
              <a:t>          - юридических лиц </a:t>
            </a:r>
            <a:r>
              <a:rPr lang="ru-RU" sz="2200" b="1" dirty="0">
                <a:solidFill>
                  <a:prstClr val="black"/>
                </a:solidFill>
              </a:rPr>
              <a:t>и </a:t>
            </a:r>
            <a:r>
              <a:rPr lang="ru-RU" sz="2200" b="1" dirty="0" smtClean="0">
                <a:solidFill>
                  <a:prstClr val="black"/>
                </a:solidFill>
              </a:rPr>
              <a:t>индивидуальных предпринимателей, </a:t>
            </a:r>
            <a:r>
              <a:rPr lang="ru-RU" sz="2200" b="1" dirty="0">
                <a:solidFill>
                  <a:prstClr val="black"/>
                </a:solidFill>
              </a:rPr>
              <a:t>осуществляющих коммерческие перевозки и перевозки для собственных нужд </a:t>
            </a:r>
            <a:r>
              <a:rPr lang="ru-RU" sz="2200" b="1" dirty="0">
                <a:solidFill>
                  <a:srgbClr val="FF0000"/>
                </a:solidFill>
              </a:rPr>
              <a:t>автобусами и грузовыми </a:t>
            </a:r>
            <a:r>
              <a:rPr lang="ru-RU" sz="2200" b="1" dirty="0" smtClean="0">
                <a:solidFill>
                  <a:srgbClr val="FF0000"/>
                </a:solidFill>
              </a:rPr>
              <a:t>автомобилями</a:t>
            </a:r>
            <a:r>
              <a:rPr lang="ru-RU" sz="2200" b="1" dirty="0" smtClean="0">
                <a:solidFill>
                  <a:prstClr val="black"/>
                </a:solidFill>
              </a:rPr>
              <a:t>;</a:t>
            </a:r>
          </a:p>
          <a:p>
            <a:pPr algn="just"/>
            <a:r>
              <a:rPr lang="ru-RU" sz="2200" b="1" dirty="0" smtClean="0">
                <a:solidFill>
                  <a:prstClr val="black"/>
                </a:solidFill>
              </a:rPr>
              <a:t>          - физических лиц, </a:t>
            </a:r>
            <a:r>
              <a:rPr lang="ru-RU" sz="2200" b="1" dirty="0">
                <a:solidFill>
                  <a:prstClr val="black"/>
                </a:solidFill>
              </a:rPr>
              <a:t>осуществляющих эксплуатацию </a:t>
            </a:r>
            <a:r>
              <a:rPr lang="ru-RU" sz="2200" b="1" dirty="0">
                <a:solidFill>
                  <a:srgbClr val="FF0000"/>
                </a:solidFill>
              </a:rPr>
              <a:t>грузовых автомобилей</a:t>
            </a:r>
            <a:r>
              <a:rPr lang="ru-RU" sz="2200" b="1" dirty="0">
                <a:solidFill>
                  <a:prstClr val="black"/>
                </a:solidFill>
              </a:rPr>
              <a:t>, разрешенная максимальная масса которых превышает 3500 килограммов, и </a:t>
            </a:r>
            <a:r>
              <a:rPr lang="ru-RU" sz="2200" b="1" dirty="0" smtClean="0">
                <a:solidFill>
                  <a:srgbClr val="FF0000"/>
                </a:solidFill>
              </a:rPr>
              <a:t>автобусов</a:t>
            </a:r>
            <a:r>
              <a:rPr lang="ru-RU" sz="2200" b="1" dirty="0" smtClean="0">
                <a:solidFill>
                  <a:prstClr val="black"/>
                </a:solidFill>
              </a:rPr>
              <a:t>.</a:t>
            </a:r>
            <a:endParaRPr lang="ru-RU" sz="2200" b="1" dirty="0">
              <a:solidFill>
                <a:prstClr val="black"/>
              </a:solidFill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4339977" y="3369279"/>
            <a:ext cx="0" cy="58128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839CE0-D940-4B7D-AB6F-E2EBFAE57A9C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353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C:\Users\TerentevVA\Desktop\Терентьев Виталий\МИНТРАНС_РАБОТА\КОЛЛЕГИЯ МИНТРАНСА\ЗАСЕДАНИЕ Коллегии апрель 2014_подготовка\пустышка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Герб ФС"/>
          <p:cNvPicPr>
            <a:picLocks noChangeAspect="1" noChangeArrowheads="1"/>
          </p:cNvPicPr>
          <p:nvPr/>
        </p:nvPicPr>
        <p:blipFill>
          <a:blip r:embed="rId4" cstate="print">
            <a:lum bright="-8000" contrast="34000"/>
          </a:blip>
          <a:srcRect/>
          <a:stretch>
            <a:fillRect/>
          </a:stretch>
        </p:blipFill>
        <p:spPr bwMode="auto">
          <a:xfrm>
            <a:off x="8224838" y="231775"/>
            <a:ext cx="649287" cy="66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3184525" y="333375"/>
            <a:ext cx="5040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1600">
                <a:solidFill>
                  <a:prstClr val="white"/>
                </a:solidFill>
                <a:latin typeface="Constantia" pitchFamily="18" charset="0"/>
              </a:rPr>
              <a:t>Федеральная служба по надзору в сфере транспорта</a:t>
            </a:r>
          </a:p>
        </p:txBody>
      </p:sp>
      <p:pic>
        <p:nvPicPr>
          <p:cNvPr id="18437" name="Picture 3" descr="C:\Users\moiseev_do\Desktop\map_8000px_russia_with_crimea_and_sevastopo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70025"/>
            <a:ext cx="8753475" cy="488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Rectangle 256"/>
          <p:cNvSpPr>
            <a:spLocks noChangeArrowheads="1"/>
          </p:cNvSpPr>
          <p:nvPr/>
        </p:nvSpPr>
        <p:spPr bwMode="auto">
          <a:xfrm>
            <a:off x="90488" y="1477963"/>
            <a:ext cx="9018587" cy="5208587"/>
          </a:xfrm>
          <a:prstGeom prst="rect">
            <a:avLst/>
          </a:prstGeom>
          <a:solidFill>
            <a:srgbClr val="FFFFFF">
              <a:alpha val="70979"/>
            </a:srgbClr>
          </a:solidFill>
          <a:ln w="3175" cmpd="dbl">
            <a:solidFill>
              <a:schemeClr val="bg1"/>
            </a:solidFill>
            <a:round/>
            <a:headEnd/>
            <a:tailEnd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endParaRPr lang="ru-RU" altLang="ru-RU" sz="900" b="1">
              <a:solidFill>
                <a:prstClr val="black"/>
              </a:solidFill>
              <a:ea typeface="Calibri" pitchFamily="34" charset="0"/>
              <a:cs typeface="Calibri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93781" y="1120676"/>
            <a:ext cx="8822723" cy="230832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</a:rPr>
              <a:t>Правила </a:t>
            </a:r>
            <a:endParaRPr lang="ru-RU" sz="24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обеспечения </a:t>
            </a:r>
            <a:r>
              <a:rPr lang="ru-RU" sz="2400" b="1" dirty="0">
                <a:solidFill>
                  <a:srgbClr val="0070C0"/>
                </a:solidFill>
              </a:rPr>
              <a:t>безопасности перевозок автомобильным транспортом и городским наземным электрическим </a:t>
            </a:r>
            <a:r>
              <a:rPr lang="ru-RU" sz="2400" b="1" dirty="0" smtClean="0">
                <a:solidFill>
                  <a:srgbClr val="0070C0"/>
                </a:solidFill>
              </a:rPr>
              <a:t>транспортом, </a:t>
            </a:r>
          </a:p>
          <a:p>
            <a:pPr algn="ctr"/>
            <a:r>
              <a:rPr lang="ru-RU" sz="2400" b="1" dirty="0" smtClean="0">
                <a:solidFill>
                  <a:prstClr val="black"/>
                </a:solidFill>
              </a:rPr>
              <a:t>утверждены </a:t>
            </a:r>
            <a:r>
              <a:rPr lang="ru-RU" sz="2400" b="1" dirty="0">
                <a:solidFill>
                  <a:prstClr val="black"/>
                </a:solidFill>
              </a:rPr>
              <a:t>приказом Минтранса России от 30.04.2021 №</a:t>
            </a:r>
            <a:r>
              <a:rPr lang="ru-RU" sz="2400" b="1" dirty="0" smtClean="0">
                <a:solidFill>
                  <a:prstClr val="black"/>
                </a:solidFill>
              </a:rPr>
              <a:t>145</a:t>
            </a:r>
          </a:p>
          <a:p>
            <a:pPr algn="ctr"/>
            <a:r>
              <a:rPr lang="ru-RU" sz="2400" b="1" dirty="0" smtClean="0">
                <a:solidFill>
                  <a:prstClr val="black"/>
                </a:solidFill>
              </a:rPr>
              <a:t>вступают в силу 01.09.2021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488" y="4068250"/>
            <a:ext cx="8810519" cy="156966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just"/>
            <a:r>
              <a:rPr lang="ru-RU" sz="2400" dirty="0" smtClean="0">
                <a:latin typeface="Arial"/>
              </a:rPr>
              <a:t>        Определяют </a:t>
            </a:r>
            <a:r>
              <a:rPr lang="ru-RU" sz="2400" dirty="0">
                <a:latin typeface="Arial"/>
              </a:rPr>
              <a:t>требования по обеспечению безопасности при организации и осуществлении перевозок автомобильным транспортом и городским наземным электрическим </a:t>
            </a:r>
            <a:r>
              <a:rPr lang="ru-RU" sz="2400" dirty="0" smtClean="0">
                <a:latin typeface="Arial"/>
              </a:rPr>
              <a:t>транспортом</a:t>
            </a:r>
            <a:r>
              <a:rPr lang="ru-RU" sz="2200" b="1" dirty="0" smtClean="0">
                <a:solidFill>
                  <a:prstClr val="black"/>
                </a:solidFill>
              </a:rPr>
              <a:t>.</a:t>
            </a:r>
            <a:endParaRPr lang="ru-RU" sz="2200" b="1" dirty="0">
              <a:solidFill>
                <a:prstClr val="black"/>
              </a:solidFill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4427984" y="3429000"/>
            <a:ext cx="0" cy="58128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839CE0-D940-4B7D-AB6F-E2EBFAE57A9C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97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C:\Users\TerentevVA\Desktop\Терентьев Виталий\МИНТРАНС_РАБОТА\КОЛЛЕГИЯ МИНТРАНСА\ЗАСЕДАНИЕ Коллегии апрель 2014_подготовка\пустышка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Герб ФС"/>
          <p:cNvPicPr>
            <a:picLocks noChangeAspect="1" noChangeArrowheads="1"/>
          </p:cNvPicPr>
          <p:nvPr/>
        </p:nvPicPr>
        <p:blipFill>
          <a:blip r:embed="rId4" cstate="print">
            <a:lum bright="-8000" contrast="34000"/>
          </a:blip>
          <a:srcRect/>
          <a:stretch>
            <a:fillRect/>
          </a:stretch>
        </p:blipFill>
        <p:spPr bwMode="auto">
          <a:xfrm>
            <a:off x="8224838" y="231775"/>
            <a:ext cx="649287" cy="66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3184525" y="333375"/>
            <a:ext cx="5040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1600">
                <a:solidFill>
                  <a:prstClr val="white"/>
                </a:solidFill>
                <a:latin typeface="Constantia" pitchFamily="18" charset="0"/>
              </a:rPr>
              <a:t>Федеральная служба по надзору в сфере транспорта</a:t>
            </a:r>
          </a:p>
        </p:txBody>
      </p:sp>
      <p:pic>
        <p:nvPicPr>
          <p:cNvPr id="18437" name="Picture 3" descr="C:\Users\moiseev_do\Desktop\map_8000px_russia_with_crimea_and_sevastopo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70025"/>
            <a:ext cx="8753475" cy="488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Rectangle 256"/>
          <p:cNvSpPr>
            <a:spLocks noChangeArrowheads="1"/>
          </p:cNvSpPr>
          <p:nvPr/>
        </p:nvSpPr>
        <p:spPr bwMode="auto">
          <a:xfrm>
            <a:off x="90488" y="1477963"/>
            <a:ext cx="9018587" cy="5208587"/>
          </a:xfrm>
          <a:prstGeom prst="rect">
            <a:avLst/>
          </a:prstGeom>
          <a:solidFill>
            <a:srgbClr val="FFFFFF">
              <a:alpha val="70979"/>
            </a:srgbClr>
          </a:solidFill>
          <a:ln w="3175" cmpd="dbl">
            <a:solidFill>
              <a:schemeClr val="bg1"/>
            </a:solidFill>
            <a:round/>
            <a:headEnd/>
            <a:tailEnd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endParaRPr lang="ru-RU" altLang="ru-RU" sz="900" b="1">
              <a:solidFill>
                <a:prstClr val="black"/>
              </a:solidFill>
              <a:ea typeface="Calibri" pitchFamily="34" charset="0"/>
              <a:cs typeface="Calibri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93860" y="764704"/>
            <a:ext cx="8822723" cy="110799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Правила </a:t>
            </a:r>
            <a:endParaRPr lang="ru-RU" sz="22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</a:rPr>
              <a:t>обеспечения </a:t>
            </a:r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безопасности перевозок автомобильным транспортом и городским наземным электрическим </a:t>
            </a:r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</a:rPr>
              <a:t>транспортом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356805" y="2467314"/>
            <a:ext cx="2372101" cy="43088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2200" b="1" dirty="0">
                <a:solidFill>
                  <a:srgbClr val="F92763"/>
                </a:solidFill>
              </a:rPr>
              <a:t>Н</a:t>
            </a:r>
            <a:r>
              <a:rPr lang="ru-RU" sz="2200" b="1" dirty="0" smtClean="0">
                <a:solidFill>
                  <a:srgbClr val="F92763"/>
                </a:solidFill>
              </a:rPr>
              <a:t>еисполнение</a:t>
            </a:r>
            <a:r>
              <a:rPr lang="ru-RU" sz="2200" b="1" dirty="0" smtClean="0">
                <a:solidFill>
                  <a:prstClr val="black"/>
                </a:solidFill>
              </a:rPr>
              <a:t> 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4542856" y="1872700"/>
            <a:ext cx="0" cy="58128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542855" y="2898201"/>
            <a:ext cx="0" cy="58128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83112" y="3479489"/>
            <a:ext cx="8833338" cy="332398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spcBef>
                <a:spcPts val="1200"/>
              </a:spcBef>
            </a:pPr>
            <a:r>
              <a:rPr lang="ru-RU" sz="2000" b="1" dirty="0">
                <a:solidFill>
                  <a:prstClr val="black"/>
                </a:solidFill>
              </a:rPr>
              <a:t>Административная ответственность (КоАП </a:t>
            </a:r>
            <a:r>
              <a:rPr lang="ru-RU" sz="2000" b="1" dirty="0" smtClean="0">
                <a:solidFill>
                  <a:prstClr val="black"/>
                </a:solidFill>
              </a:rPr>
              <a:t>РФ)</a:t>
            </a:r>
          </a:p>
          <a:p>
            <a:pPr marL="342900" indent="-342900" algn="just">
              <a:spcBef>
                <a:spcPts val="1200"/>
              </a:spcBef>
              <a:buFontTx/>
              <a:buChar char="-"/>
            </a:pPr>
            <a:r>
              <a:rPr lang="ru-RU" sz="2000" b="1" dirty="0" smtClean="0">
                <a:solidFill>
                  <a:prstClr val="black"/>
                </a:solidFill>
              </a:rPr>
              <a:t>ст.12.31.1   </a:t>
            </a:r>
            <a:r>
              <a:rPr lang="ru-RU" sz="2000" b="1" dirty="0">
                <a:solidFill>
                  <a:prstClr val="black"/>
                </a:solidFill>
              </a:rPr>
              <a:t>- Нарушение требований обеспечения безопасности перевозок пассажиров и багажа, грузов автомобильным транспортом и городским наземным электрическим </a:t>
            </a:r>
            <a:r>
              <a:rPr lang="ru-RU" sz="2000" b="1" dirty="0" smtClean="0">
                <a:solidFill>
                  <a:prstClr val="black"/>
                </a:solidFill>
              </a:rPr>
              <a:t>транспортом; </a:t>
            </a:r>
          </a:p>
          <a:p>
            <a:pPr marL="342900" indent="-342900" algn="just">
              <a:spcBef>
                <a:spcPts val="1200"/>
              </a:spcBef>
              <a:buFontTx/>
              <a:buChar char="-"/>
            </a:pPr>
            <a:r>
              <a:rPr lang="ru-RU" sz="2000" b="1" dirty="0" smtClean="0">
                <a:solidFill>
                  <a:prstClr val="black"/>
                </a:solidFill>
              </a:rPr>
              <a:t>- ч.3 ст.14.1.2 </a:t>
            </a:r>
            <a:r>
              <a:rPr lang="ru-RU" sz="2000" b="1" dirty="0">
                <a:solidFill>
                  <a:prstClr val="black"/>
                </a:solidFill>
              </a:rPr>
              <a:t>- Осуществление предпринимательской деятельности с </a:t>
            </a:r>
            <a:r>
              <a:rPr lang="ru-RU" sz="2000" b="1" dirty="0" smtClean="0">
                <a:solidFill>
                  <a:prstClr val="black"/>
                </a:solidFill>
              </a:rPr>
              <a:t> </a:t>
            </a:r>
            <a:r>
              <a:rPr lang="ru-RU" sz="2000" b="1" dirty="0">
                <a:solidFill>
                  <a:prstClr val="black"/>
                </a:solidFill>
              </a:rPr>
              <a:t>нарушением лицензионных требований; </a:t>
            </a:r>
            <a:endParaRPr lang="ru-RU" sz="2000" b="1" dirty="0" smtClean="0">
              <a:solidFill>
                <a:prstClr val="black"/>
              </a:solidFill>
            </a:endParaRPr>
          </a:p>
          <a:p>
            <a:pPr marL="342900" indent="-342900" algn="just">
              <a:spcBef>
                <a:spcPts val="1200"/>
              </a:spcBef>
              <a:buFontTx/>
              <a:buChar char="-"/>
            </a:pPr>
            <a:r>
              <a:rPr lang="ru-RU" sz="2000" b="1" dirty="0" smtClean="0">
                <a:solidFill>
                  <a:prstClr val="black"/>
                </a:solidFill>
              </a:rPr>
              <a:t>- ч.2 </a:t>
            </a:r>
            <a:r>
              <a:rPr lang="ru-RU" sz="2000" b="1" dirty="0">
                <a:solidFill>
                  <a:prstClr val="black"/>
                </a:solidFill>
              </a:rPr>
              <a:t>ст.19.20  КоАП РФ - Осуществление деятельности, не связанной с извлечением прибыли, с </a:t>
            </a:r>
            <a:r>
              <a:rPr lang="ru-RU" sz="2000" b="1" dirty="0" smtClean="0">
                <a:solidFill>
                  <a:prstClr val="black"/>
                </a:solidFill>
              </a:rPr>
              <a:t>нарушением </a:t>
            </a:r>
            <a:r>
              <a:rPr lang="ru-RU" sz="2000" b="1" dirty="0">
                <a:solidFill>
                  <a:prstClr val="black"/>
                </a:solidFill>
              </a:rPr>
              <a:t>лицензионных требований. </a:t>
            </a:r>
          </a:p>
          <a:p>
            <a:pPr algn="ctr"/>
            <a:r>
              <a:rPr lang="ru-RU" sz="2000" b="1" dirty="0">
                <a:solidFill>
                  <a:prstClr val="black"/>
                </a:solidFill>
              </a:rPr>
              <a:t> </a:t>
            </a:r>
            <a:endParaRPr lang="ru-RU" sz="2000" b="1" dirty="0" smtClean="0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839CE0-D940-4B7D-AB6F-E2EBFAE57A9C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839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36512" y="29757"/>
            <a:ext cx="9144000" cy="68556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 descr="Герб ФС"/>
          <p:cNvPicPr>
            <a:picLocks noChangeAspect="1" noChangeArrowheads="1"/>
          </p:cNvPicPr>
          <p:nvPr/>
        </p:nvPicPr>
        <p:blipFill>
          <a:blip r:embed="rId3" cstate="print">
            <a:lum bright="-8000" contrast="34000"/>
          </a:blip>
          <a:srcRect/>
          <a:stretch>
            <a:fillRect/>
          </a:stretch>
        </p:blipFill>
        <p:spPr bwMode="auto">
          <a:xfrm>
            <a:off x="8224838" y="231775"/>
            <a:ext cx="649287" cy="66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prstClr val="black"/>
              </a:solidFill>
            </a:endParaRPr>
          </a:p>
        </p:txBody>
      </p:sp>
      <p:sp>
        <p:nvSpPr>
          <p:cNvPr id="307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prstClr val="black"/>
              </a:solidFill>
            </a:endParaRPr>
          </a:p>
        </p:txBody>
      </p:sp>
      <p:sp>
        <p:nvSpPr>
          <p:cNvPr id="3082" name="TextBox 12"/>
          <p:cNvSpPr txBox="1">
            <a:spLocks noChangeArrowheads="1"/>
          </p:cNvSpPr>
          <p:nvPr/>
        </p:nvSpPr>
        <p:spPr bwMode="auto">
          <a:xfrm>
            <a:off x="2974975" y="116632"/>
            <a:ext cx="5040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prstClr val="white"/>
                </a:solidFill>
                <a:latin typeface="Constantia" pitchFamily="18" charset="0"/>
              </a:rPr>
              <a:t>Федеральная служба по надзору в сфере транспорта</a:t>
            </a:r>
          </a:p>
        </p:txBody>
      </p:sp>
      <p:sp>
        <p:nvSpPr>
          <p:cNvPr id="308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08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9331" y="1772765"/>
            <a:ext cx="7364669" cy="5194569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07504" y="980728"/>
            <a:ext cx="3672408" cy="255454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Правила</a:t>
            </a:r>
          </a:p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 </a:t>
            </a:r>
            <a:r>
              <a:rPr lang="ru-RU" sz="1600" b="1" dirty="0">
                <a:solidFill>
                  <a:srgbClr val="0070C0"/>
                </a:solidFill>
              </a:rPr>
              <a:t>оснащения транспортных средств категорий М2, М3 и транспортных средств категории N, используемых для перевозки опасных грузов, аппаратурой спутниковой </a:t>
            </a:r>
            <a:r>
              <a:rPr lang="ru-RU" sz="1600" b="1" dirty="0" smtClean="0">
                <a:solidFill>
                  <a:srgbClr val="0070C0"/>
                </a:solidFill>
              </a:rPr>
              <a:t>навигации, </a:t>
            </a:r>
          </a:p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утверждены постановлением </a:t>
            </a:r>
            <a:r>
              <a:rPr lang="ru-RU" sz="1600" b="1" dirty="0">
                <a:solidFill>
                  <a:prstClr val="black"/>
                </a:solidFill>
              </a:rPr>
              <a:t>Правительства РФ от </a:t>
            </a:r>
            <a:r>
              <a:rPr lang="ru-RU" sz="1600" b="1" dirty="0" smtClean="0">
                <a:solidFill>
                  <a:prstClr val="black"/>
                </a:solidFill>
              </a:rPr>
              <a:t>22.12.2020  </a:t>
            </a:r>
          </a:p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№ 2216</a:t>
            </a:r>
          </a:p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вступают в силу 01.09.2021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5373216"/>
            <a:ext cx="2406803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Федеральный оператор – </a:t>
            </a:r>
          </a:p>
          <a:p>
            <a:pPr algn="ctr"/>
            <a:r>
              <a:rPr lang="ru-RU" b="1" dirty="0" smtClean="0"/>
              <a:t>АО </a:t>
            </a:r>
            <a:r>
              <a:rPr lang="ru-RU" b="1" dirty="0"/>
              <a:t>"ГЛОНАСС"</a:t>
            </a:r>
            <a:endParaRPr lang="ru-RU" b="1" dirty="0" smtClean="0"/>
          </a:p>
          <a:p>
            <a:pPr algn="ctr"/>
            <a:r>
              <a:rPr lang="ru-RU" b="1" dirty="0" smtClean="0"/>
              <a:t> </a:t>
            </a:r>
            <a:r>
              <a:rPr lang="en-US" sz="2400" b="1" dirty="0" smtClean="0">
                <a:solidFill>
                  <a:srgbClr val="00B050"/>
                </a:solidFill>
              </a:rPr>
              <a:t>aoglonass.ru 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2746CF-5051-4EC9-9667-7919D5966C33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64182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36512" y="29757"/>
            <a:ext cx="9144000" cy="68556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 descr="Герб ФС"/>
          <p:cNvPicPr>
            <a:picLocks noChangeAspect="1" noChangeArrowheads="1"/>
          </p:cNvPicPr>
          <p:nvPr/>
        </p:nvPicPr>
        <p:blipFill>
          <a:blip r:embed="rId3" cstate="print">
            <a:lum bright="-8000" contrast="34000"/>
          </a:blip>
          <a:srcRect/>
          <a:stretch>
            <a:fillRect/>
          </a:stretch>
        </p:blipFill>
        <p:spPr bwMode="auto">
          <a:xfrm>
            <a:off x="8224838" y="231775"/>
            <a:ext cx="649287" cy="66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prstClr val="black"/>
              </a:solidFill>
            </a:endParaRPr>
          </a:p>
        </p:txBody>
      </p:sp>
      <p:sp>
        <p:nvSpPr>
          <p:cNvPr id="307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prstClr val="black"/>
              </a:solidFill>
            </a:endParaRPr>
          </a:p>
        </p:txBody>
      </p:sp>
      <p:sp>
        <p:nvSpPr>
          <p:cNvPr id="3082" name="TextBox 12"/>
          <p:cNvSpPr txBox="1">
            <a:spLocks noChangeArrowheads="1"/>
          </p:cNvSpPr>
          <p:nvPr/>
        </p:nvSpPr>
        <p:spPr bwMode="auto">
          <a:xfrm>
            <a:off x="2974975" y="116632"/>
            <a:ext cx="5040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prstClr val="white"/>
                </a:solidFill>
                <a:latin typeface="Constantia" pitchFamily="18" charset="0"/>
              </a:rPr>
              <a:t>Федеральная служба по надзору в сфере транспорта</a:t>
            </a:r>
          </a:p>
        </p:txBody>
      </p:sp>
      <p:sp>
        <p:nvSpPr>
          <p:cNvPr id="308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08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91" y="1279773"/>
            <a:ext cx="9085353" cy="496855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42899" y="764704"/>
            <a:ext cx="8858199" cy="70788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Государственный контроль  (надзор) в </a:t>
            </a:r>
            <a:r>
              <a:rPr lang="ru-RU" sz="2000" b="1" dirty="0">
                <a:solidFill>
                  <a:srgbClr val="0070C0"/>
                </a:solidFill>
              </a:rPr>
              <a:t>целях повышения </a:t>
            </a:r>
            <a:r>
              <a:rPr lang="ru-RU" sz="2000" b="1" dirty="0" smtClean="0">
                <a:solidFill>
                  <a:srgbClr val="0070C0"/>
                </a:solidFill>
              </a:rPr>
              <a:t>уровня </a:t>
            </a:r>
            <a:r>
              <a:rPr lang="ru-RU" sz="2000" b="1" dirty="0">
                <a:solidFill>
                  <a:srgbClr val="0070C0"/>
                </a:solidFill>
              </a:rPr>
              <a:t>безопасности перевозок пассажиров, опасных грузов.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36512" y="2063460"/>
            <a:ext cx="9144000" cy="255454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Обязательные и лицензионные требования:</a:t>
            </a:r>
          </a:p>
          <a:p>
            <a:pPr marL="342900" indent="-342900" algn="just">
              <a:buFontTx/>
              <a:buChar char="-"/>
            </a:pPr>
            <a:r>
              <a:rPr lang="ru-RU" sz="2000" b="1" dirty="0">
                <a:solidFill>
                  <a:srgbClr val="0070C0"/>
                </a:solidFill>
              </a:rPr>
              <a:t>о</a:t>
            </a:r>
            <a:r>
              <a:rPr lang="ru-RU" sz="2000" b="1" dirty="0" smtClean="0">
                <a:solidFill>
                  <a:srgbClr val="0070C0"/>
                </a:solidFill>
              </a:rPr>
              <a:t>снащение АТС аппаратурой спутниковой навигации ГЛОНАСС или ГЛОНАСС/</a:t>
            </a:r>
            <a:r>
              <a:rPr lang="en-US" sz="2000" b="1" dirty="0" smtClean="0">
                <a:solidFill>
                  <a:srgbClr val="0070C0"/>
                </a:solidFill>
              </a:rPr>
              <a:t>GPS</a:t>
            </a:r>
            <a:r>
              <a:rPr lang="ru-RU" sz="2000" b="1" dirty="0" smtClean="0">
                <a:solidFill>
                  <a:srgbClr val="0070C0"/>
                </a:solidFill>
              </a:rPr>
              <a:t> и её </a:t>
            </a:r>
            <a:r>
              <a:rPr lang="ru-RU" sz="2000" b="1" dirty="0">
                <a:solidFill>
                  <a:srgbClr val="0070C0"/>
                </a:solidFill>
              </a:rPr>
              <a:t>использование; </a:t>
            </a:r>
            <a:endParaRPr lang="ru-RU" sz="2000" b="1" dirty="0" smtClean="0">
              <a:solidFill>
                <a:srgbClr val="0070C0"/>
              </a:solidFill>
            </a:endParaRPr>
          </a:p>
          <a:p>
            <a:pPr marL="342900" indent="-342900" algn="just">
              <a:buFontTx/>
              <a:buChar char="-"/>
            </a:pPr>
            <a:r>
              <a:rPr lang="ru-RU" sz="2000" b="1" dirty="0" smtClean="0">
                <a:solidFill>
                  <a:srgbClr val="0070C0"/>
                </a:solidFill>
              </a:rPr>
              <a:t>соблюдение </a:t>
            </a:r>
            <a:r>
              <a:rPr lang="ru-RU" sz="2000" b="1" dirty="0">
                <a:solidFill>
                  <a:srgbClr val="0070C0"/>
                </a:solidFill>
              </a:rPr>
              <a:t>установленного реестром маршрутов регулярных перевозок пути следования </a:t>
            </a:r>
            <a:r>
              <a:rPr lang="ru-RU" sz="2000" b="1" dirty="0" smtClean="0">
                <a:solidFill>
                  <a:srgbClr val="0070C0"/>
                </a:solidFill>
              </a:rPr>
              <a:t>ТС по </a:t>
            </a:r>
            <a:r>
              <a:rPr lang="ru-RU" sz="2000" b="1" dirty="0">
                <a:solidFill>
                  <a:srgbClr val="0070C0"/>
                </a:solidFill>
              </a:rPr>
              <a:t>маршруту и осуществлением посадки и высадки пассажиров в остановочных пунктах, предусмотренных данным </a:t>
            </a:r>
            <a:r>
              <a:rPr lang="ru-RU" sz="2000" b="1" dirty="0" smtClean="0">
                <a:solidFill>
                  <a:srgbClr val="0070C0"/>
                </a:solidFill>
              </a:rPr>
              <a:t>реестром;</a:t>
            </a:r>
          </a:p>
          <a:p>
            <a:pPr marL="342900" indent="-342900" algn="just">
              <a:buFontTx/>
              <a:buChar char="-"/>
            </a:pPr>
            <a:r>
              <a:rPr lang="ru-RU" sz="2000" b="1" dirty="0">
                <a:solidFill>
                  <a:srgbClr val="0070C0"/>
                </a:solidFill>
              </a:rPr>
              <a:t>с</a:t>
            </a:r>
            <a:r>
              <a:rPr lang="ru-RU" sz="2000" b="1" dirty="0" smtClean="0">
                <a:solidFill>
                  <a:srgbClr val="0070C0"/>
                </a:solidFill>
              </a:rPr>
              <a:t>облюдение маршрута перевозки опасного груза, указанного в специальном разрешении.  </a:t>
            </a:r>
            <a:endParaRPr lang="ru-RU" sz="2000" b="1" dirty="0">
              <a:solidFill>
                <a:prstClr val="black"/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4491236" y="1482172"/>
            <a:ext cx="0" cy="581288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4355976" y="4652271"/>
            <a:ext cx="0" cy="581288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3094348" y="5233559"/>
            <a:ext cx="2499642" cy="43088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2200" b="1" dirty="0">
                <a:solidFill>
                  <a:srgbClr val="F92763"/>
                </a:solidFill>
              </a:rPr>
              <a:t>Н</a:t>
            </a:r>
            <a:r>
              <a:rPr lang="ru-RU" sz="2200" b="1" dirty="0" smtClean="0">
                <a:solidFill>
                  <a:srgbClr val="F92763"/>
                </a:solidFill>
              </a:rPr>
              <a:t>еисполнение</a:t>
            </a:r>
            <a:r>
              <a:rPr lang="ru-RU" sz="2200" b="1" dirty="0" smtClean="0">
                <a:solidFill>
                  <a:prstClr val="black"/>
                </a:solidFill>
              </a:rPr>
              <a:t> 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4355976" y="5709693"/>
            <a:ext cx="0" cy="581288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1871700" y="6290981"/>
            <a:ext cx="4968552" cy="43088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92763"/>
                </a:solidFill>
              </a:rPr>
              <a:t>Административная ответственность</a:t>
            </a:r>
            <a:r>
              <a:rPr lang="ru-RU" sz="2200" b="1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2746CF-5051-4EC9-9667-7919D5966C33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31314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TextBox 6"/>
          <p:cNvSpPr txBox="1">
            <a:spLocks noChangeArrowheads="1"/>
          </p:cNvSpPr>
          <p:nvPr/>
        </p:nvSpPr>
        <p:spPr bwMode="auto">
          <a:xfrm>
            <a:off x="1763713" y="6237288"/>
            <a:ext cx="35290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9" name="Picture 3" descr="Герб ФС"/>
          <p:cNvPicPr>
            <a:picLocks noChangeAspect="1" noChangeArrowheads="1"/>
          </p:cNvPicPr>
          <p:nvPr/>
        </p:nvPicPr>
        <p:blipFill>
          <a:blip r:embed="rId3" cstate="print">
            <a:lum bright="-8000" contrast="34000"/>
          </a:blip>
          <a:srcRect/>
          <a:stretch>
            <a:fillRect/>
          </a:stretch>
        </p:blipFill>
        <p:spPr bwMode="auto">
          <a:xfrm>
            <a:off x="7596188" y="404813"/>
            <a:ext cx="976312" cy="993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344" name="TextBox 9"/>
          <p:cNvSpPr txBox="1">
            <a:spLocks noChangeArrowheads="1"/>
          </p:cNvSpPr>
          <p:nvPr/>
        </p:nvSpPr>
        <p:spPr bwMode="auto">
          <a:xfrm>
            <a:off x="5313363" y="549275"/>
            <a:ext cx="215900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prstClr val="white"/>
                </a:solidFill>
                <a:latin typeface="Arial Narrow" pitchFamily="34" charset="0"/>
              </a:rPr>
              <a:t>Федеральная служба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prstClr val="white"/>
                </a:solidFill>
                <a:latin typeface="Arial Narrow" pitchFamily="34" charset="0"/>
              </a:rPr>
              <a:t>по надзору в сфере транспорта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smtClean="0">
                <a:solidFill>
                  <a:prstClr val="white"/>
                </a:solidFill>
                <a:latin typeface="Arial Narrow" pitchFamily="34" charset="0"/>
              </a:rPr>
              <a:t>Северо-Восточное </a:t>
            </a:r>
            <a:r>
              <a:rPr lang="ru-RU" altLang="ru-RU" sz="1600" dirty="0">
                <a:solidFill>
                  <a:prstClr val="white"/>
                </a:solidFill>
                <a:latin typeface="Arial Narrow" pitchFamily="34" charset="0"/>
              </a:rPr>
              <a:t>межрегиональное управление государственного автодорожного надзора 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-180528" y="2708300"/>
            <a:ext cx="8891588" cy="720725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5" y="3605947"/>
            <a:ext cx="7177087" cy="2862322"/>
          </a:xfrm>
          <a:prstGeom prst="rect">
            <a:avLst/>
          </a:prstGeom>
          <a:solidFill>
            <a:srgbClr val="FFC000"/>
          </a:solidFill>
        </p:spPr>
        <p:txBody>
          <a:bodyPr>
            <a:spAutoFit/>
          </a:bodyPr>
          <a:lstStyle/>
          <a:p>
            <a:pPr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3200" b="1" spc="-5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hlinkClick r:id="rId4"/>
            </a:endParaRPr>
          </a:p>
          <a:p>
            <a:pPr lvl="0"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spc="-5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http://ugadn</a:t>
            </a:r>
            <a:r>
              <a:rPr lang="ru-RU" sz="3200" b="1" spc="-5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53</a:t>
            </a:r>
            <a:r>
              <a:rPr lang="en-US" sz="3200" b="1" spc="-5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.tu.rostransnadzor.ru</a:t>
            </a:r>
            <a:endParaRPr lang="ru-RU" sz="3200" b="1" spc="-5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3200" b="1" spc="-5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-5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Телефоны для консультаций:</a:t>
            </a:r>
          </a:p>
          <a:p>
            <a:pPr lvl="0"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spc="-5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8(8162)77-43-17</a:t>
            </a:r>
            <a:r>
              <a:rPr lang="ru-RU" sz="3200" b="1" spc="-5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spc="-5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77-46-03</a:t>
            </a:r>
            <a:r>
              <a:rPr lang="ru-RU" sz="3200" b="1" spc="-5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3200" b="1" spc="-5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77-72-27</a:t>
            </a:r>
            <a:endParaRPr lang="ru-RU" sz="3200" b="1" spc="-5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3200" b="1" spc="-5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-5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Электронная почта:</a:t>
            </a:r>
          </a:p>
          <a:p>
            <a:pPr lvl="0"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spc="-5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upravlenie@svmugadn.ru</a:t>
            </a:r>
            <a:endParaRPr lang="en-US" sz="3200" b="1" spc="-5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3200" b="1" spc="-5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62741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36512" y="29757"/>
            <a:ext cx="9144000" cy="68556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 descr="Герб ФС"/>
          <p:cNvPicPr>
            <a:picLocks noChangeAspect="1" noChangeArrowheads="1"/>
          </p:cNvPicPr>
          <p:nvPr/>
        </p:nvPicPr>
        <p:blipFill>
          <a:blip r:embed="rId3" cstate="print">
            <a:lum bright="-8000" contrast="34000"/>
          </a:blip>
          <a:srcRect/>
          <a:stretch>
            <a:fillRect/>
          </a:stretch>
        </p:blipFill>
        <p:spPr bwMode="auto">
          <a:xfrm>
            <a:off x="8224838" y="231775"/>
            <a:ext cx="649287" cy="66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</p:txBody>
      </p:sp>
      <p:sp>
        <p:nvSpPr>
          <p:cNvPr id="307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</p:txBody>
      </p:sp>
      <p:sp>
        <p:nvSpPr>
          <p:cNvPr id="3082" name="TextBox 12"/>
          <p:cNvSpPr txBox="1">
            <a:spLocks noChangeArrowheads="1"/>
          </p:cNvSpPr>
          <p:nvPr/>
        </p:nvSpPr>
        <p:spPr bwMode="auto">
          <a:xfrm>
            <a:off x="2974974" y="312282"/>
            <a:ext cx="5040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Федеральная служба по надзору в сфере транспорта</a:t>
            </a:r>
          </a:p>
        </p:txBody>
      </p:sp>
      <p:sp>
        <p:nvSpPr>
          <p:cNvPr id="308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latin typeface="Arial" pitchFamily="34" charset="0"/>
            </a:endParaRPr>
          </a:p>
        </p:txBody>
      </p:sp>
      <p:sp>
        <p:nvSpPr>
          <p:cNvPr id="308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" name="Рисунок 25" descr="http://gov.cap.ru/Content2021/news/202101/25/Original/2020_07_30_regulyatornaya-giljotina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51254"/>
            <a:ext cx="8784976" cy="551810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2746CF-5051-4EC9-9667-7919D5966C33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193479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C:\Users\TerentevVA\Desktop\Терентьев Виталий\МИНТРАНС_РАБОТА\КОЛЛЕГИЯ МИНТРАНСА\ЗАСЕДАНИЕ Коллегии апрель 2014_подготовка\пустышка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Герб ФС"/>
          <p:cNvPicPr>
            <a:picLocks noChangeAspect="1" noChangeArrowheads="1"/>
          </p:cNvPicPr>
          <p:nvPr/>
        </p:nvPicPr>
        <p:blipFill>
          <a:blip r:embed="rId4" cstate="print">
            <a:lum bright="-8000" contrast="34000"/>
          </a:blip>
          <a:srcRect/>
          <a:stretch>
            <a:fillRect/>
          </a:stretch>
        </p:blipFill>
        <p:spPr bwMode="auto">
          <a:xfrm>
            <a:off x="8224838" y="231775"/>
            <a:ext cx="649287" cy="66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3184525" y="333375"/>
            <a:ext cx="5040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1600" dirty="0">
                <a:solidFill>
                  <a:schemeClr val="bg1"/>
                </a:solidFill>
                <a:latin typeface="Constantia" pitchFamily="18" charset="0"/>
              </a:rPr>
              <a:t>Федеральная служба по надзору в сфере транспорта</a:t>
            </a:r>
          </a:p>
        </p:txBody>
      </p:sp>
      <p:pic>
        <p:nvPicPr>
          <p:cNvPr id="18437" name="Picture 3" descr="C:\Users\moiseev_do\Desktop\map_8000px_russia_with_crimea_and_sevastopo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70025"/>
            <a:ext cx="8753475" cy="488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Rectangle 256"/>
          <p:cNvSpPr>
            <a:spLocks noChangeArrowheads="1"/>
          </p:cNvSpPr>
          <p:nvPr/>
        </p:nvSpPr>
        <p:spPr bwMode="auto">
          <a:xfrm>
            <a:off x="90488" y="1477963"/>
            <a:ext cx="9018587" cy="5208587"/>
          </a:xfrm>
          <a:prstGeom prst="rect">
            <a:avLst/>
          </a:prstGeom>
          <a:solidFill>
            <a:srgbClr val="FFFFFF">
              <a:alpha val="70979"/>
            </a:srgbClr>
          </a:solidFill>
          <a:ln w="3175" cmpd="dbl">
            <a:solidFill>
              <a:schemeClr val="bg1"/>
            </a:solidFill>
            <a:round/>
            <a:headEnd/>
            <a:tailEnd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endParaRPr lang="ru-RU" altLang="ru-RU" sz="900" b="1">
              <a:ea typeface="Calibri" pitchFamily="34" charset="0"/>
              <a:cs typeface="Calibri" pitchFamily="34" charset="0"/>
            </a:endParaRPr>
          </a:p>
        </p:txBody>
      </p:sp>
      <p:sp>
        <p:nvSpPr>
          <p:cNvPr id="18441" name="Заголовок 1"/>
          <p:cNvSpPr txBox="1">
            <a:spLocks/>
          </p:cNvSpPr>
          <p:nvPr/>
        </p:nvSpPr>
        <p:spPr bwMode="auto">
          <a:xfrm>
            <a:off x="381001" y="671513"/>
            <a:ext cx="8623299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НПА, вступившие в силу с 01.01.2021 </a:t>
            </a:r>
            <a:endParaRPr lang="ru-RU" alt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5204123"/>
              </p:ext>
            </p:extLst>
          </p:nvPr>
        </p:nvGraphicFramePr>
        <p:xfrm>
          <a:off x="250825" y="1196752"/>
          <a:ext cx="8753475" cy="51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21175"/>
                <a:gridCol w="4432300"/>
              </a:tblGrid>
              <a:tr h="405045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Приказ Минтранса России 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 31.07.2020 № 282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вместо Приказа Минтранса России №287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(квалификационные требования)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405045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Приказ Минтранса России </a:t>
                      </a:r>
                    </a:p>
                    <a:p>
                      <a:r>
                        <a:rPr lang="ru-RU" sz="1800" b="1" dirty="0" smtClean="0"/>
                        <a:t>от 11.09.2020 № 368</a:t>
                      </a:r>
                      <a:endParaRPr lang="ru-RU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вместо Приказа Минтранса России №152</a:t>
                      </a:r>
                    </a:p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(путевые листы)</a:t>
                      </a:r>
                    </a:p>
                  </a:txBody>
                  <a:tcPr anchor="ctr"/>
                </a:tc>
              </a:tr>
              <a:tr h="405045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Приказ Минтранса России 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 16.10.2020 № 424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вместо Приказа Минтранса России №273</a:t>
                      </a:r>
                    </a:p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(оснащение</a:t>
                      </a:r>
                      <a:r>
                        <a:rPr lang="ru-RU" b="1" baseline="0" dirty="0" smtClean="0">
                          <a:solidFill>
                            <a:srgbClr val="FF0000"/>
                          </a:solidFill>
                        </a:rPr>
                        <a:t> ТС </a:t>
                      </a:r>
                      <a:r>
                        <a:rPr lang="ru-RU" b="1" baseline="0" dirty="0" err="1" smtClean="0">
                          <a:solidFill>
                            <a:srgbClr val="FF0000"/>
                          </a:solidFill>
                        </a:rPr>
                        <a:t>тахографами</a:t>
                      </a:r>
                      <a:r>
                        <a:rPr lang="ru-RU" b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405045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Приказ Минтранса России 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 28.10.2020 № 440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вместо Приказа Минтранса России №36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(требования к </a:t>
                      </a:r>
                      <a:r>
                        <a:rPr lang="ru-RU" b="1" dirty="0" err="1" smtClean="0">
                          <a:solidFill>
                            <a:srgbClr val="FF0000"/>
                          </a:solidFill>
                        </a:rPr>
                        <a:t>тахографам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</a:txBody>
                  <a:tcPr anchor="ctr"/>
                </a:tc>
              </a:tr>
              <a:tr h="405045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Приказ Минтранса России</a:t>
                      </a:r>
                    </a:p>
                    <a:p>
                      <a:r>
                        <a:rPr lang="ru-RU" sz="1800" b="1" dirty="0" smtClean="0"/>
                        <a:t>от 31 июля 2020 г. № 283 </a:t>
                      </a:r>
                      <a:endParaRPr lang="ru-RU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вместо Приказа Минтранса России №106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(аттестация ответственного за БДД)</a:t>
                      </a:r>
                    </a:p>
                  </a:txBody>
                  <a:tcPr anchor="ctr"/>
                </a:tc>
              </a:tr>
              <a:tr h="405045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приказ Минтранса России </a:t>
                      </a:r>
                    </a:p>
                    <a:p>
                      <a:r>
                        <a:rPr lang="ru-RU" sz="1800" b="1" dirty="0" smtClean="0"/>
                        <a:t>от 29.07.2020 № 264</a:t>
                      </a:r>
                      <a:endParaRPr lang="ru-RU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вместо Приказа Минтранса России №59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(порядок приема</a:t>
                      </a:r>
                      <a:r>
                        <a:rPr lang="ru-RU" b="1" baseline="0" dirty="0" smtClean="0">
                          <a:solidFill>
                            <a:srgbClr val="FF0000"/>
                          </a:solidFill>
                        </a:rPr>
                        <a:t> на работу водителя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</a:txBody>
                  <a:tcPr anchor="ctr"/>
                </a:tc>
              </a:tr>
              <a:tr h="405045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Постановление Правительства РФ 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 23.09.2020 № 1527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вместо ПП №1177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(правила перевозки групп детей)</a:t>
                      </a:r>
                    </a:p>
                  </a:txBody>
                  <a:tcPr anchor="ctr"/>
                </a:tc>
              </a:tr>
              <a:tr h="405045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Постановление Правительства РФ 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 01 октября 2020 г. № 1586 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вместо ПП №112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(правила перевозки пассажиров и багажа)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839CE0-D940-4B7D-AB6F-E2EBFAE57A9C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893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C:\Users\TerentevVA\Desktop\Терентьев Виталий\МИНТРАНС_РАБОТА\КОЛЛЕГИЯ МИНТРАНСА\ЗАСЕДАНИЕ Коллегии апрель 2014_подготовка\пустышка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76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Герб ФС"/>
          <p:cNvPicPr>
            <a:picLocks noChangeAspect="1" noChangeArrowheads="1"/>
          </p:cNvPicPr>
          <p:nvPr/>
        </p:nvPicPr>
        <p:blipFill>
          <a:blip r:embed="rId4" cstate="print">
            <a:lum bright="-8000" contrast="34000"/>
          </a:blip>
          <a:srcRect/>
          <a:stretch>
            <a:fillRect/>
          </a:stretch>
        </p:blipFill>
        <p:spPr bwMode="auto">
          <a:xfrm>
            <a:off x="8224838" y="231775"/>
            <a:ext cx="649287" cy="66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3184525" y="333375"/>
            <a:ext cx="5040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1600" dirty="0">
                <a:solidFill>
                  <a:schemeClr val="bg1"/>
                </a:solidFill>
                <a:latin typeface="Constantia" pitchFamily="18" charset="0"/>
              </a:rPr>
              <a:t>Федеральная служба по надзору в сфере транспорта</a:t>
            </a:r>
          </a:p>
        </p:txBody>
      </p:sp>
      <p:pic>
        <p:nvPicPr>
          <p:cNvPr id="18437" name="Picture 3" descr="C:\Users\moiseev_do\Desktop\map_8000px_russia_with_crimea_and_sevastopo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70025"/>
            <a:ext cx="8753475" cy="488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Rectangle 256"/>
          <p:cNvSpPr>
            <a:spLocks noChangeArrowheads="1"/>
          </p:cNvSpPr>
          <p:nvPr/>
        </p:nvSpPr>
        <p:spPr bwMode="auto">
          <a:xfrm>
            <a:off x="90488" y="1477963"/>
            <a:ext cx="9018587" cy="5208587"/>
          </a:xfrm>
          <a:prstGeom prst="rect">
            <a:avLst/>
          </a:prstGeom>
          <a:solidFill>
            <a:srgbClr val="FFFFFF">
              <a:alpha val="70979"/>
            </a:srgbClr>
          </a:solidFill>
          <a:ln w="3175" cmpd="dbl">
            <a:solidFill>
              <a:schemeClr val="bg1"/>
            </a:solidFill>
            <a:round/>
            <a:headEnd/>
            <a:tailEnd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endParaRPr lang="ru-RU" altLang="ru-RU" sz="900" b="1">
              <a:ea typeface="Calibri" pitchFamily="34" charset="0"/>
              <a:cs typeface="Calibri" pitchFamily="34" charset="0"/>
            </a:endParaRPr>
          </a:p>
        </p:txBody>
      </p:sp>
      <p:sp>
        <p:nvSpPr>
          <p:cNvPr id="18441" name="Заголовок 1"/>
          <p:cNvSpPr txBox="1">
            <a:spLocks/>
          </p:cNvSpPr>
          <p:nvPr/>
        </p:nvSpPr>
        <p:spPr bwMode="auto">
          <a:xfrm>
            <a:off x="381001" y="671513"/>
            <a:ext cx="8623299" cy="381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НПА, вступившие в силу с 01.01.2021 </a:t>
            </a:r>
            <a:endParaRPr lang="ru-RU" alt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1364"/>
              </p:ext>
            </p:extLst>
          </p:nvPr>
        </p:nvGraphicFramePr>
        <p:xfrm>
          <a:off x="250825" y="1052737"/>
          <a:ext cx="8753475" cy="5699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41055"/>
                <a:gridCol w="5512420"/>
              </a:tblGrid>
              <a:tr h="7824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Постановление Правительства РФ от 15 сентября 2020 г. № 1434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5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Постановление Правительства Российской Феде-рации от 05.12. 2011 № 1008</a:t>
                      </a:r>
                    </a:p>
                    <a:p>
                      <a:pPr algn="just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Правила проведения технического осмотра транспортных средств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56756"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Постановление Правительства РФ от 07.10.2020 N 1616</a:t>
                      </a:r>
                      <a:endParaRPr lang="ru-RU" sz="15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5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вместо Постановления Правительства Российской Федерации от 27.02.2019 N195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Положение о лицензировании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anchor="ctr"/>
                </a:tc>
              </a:tr>
              <a:tr h="556756">
                <a:tc>
                  <a:txBody>
                    <a:bodyPr/>
                    <a:lstStyle/>
                    <a:p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Постановление Правительства РФ от 21.12.2020 N 2200</a:t>
                      </a:r>
                      <a:endParaRPr lang="ru-RU" sz="15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5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вместо Постановления Правительства Российской Феде-рации от 15.04.2011 N272 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правила перевозки грузов</a:t>
                      </a:r>
                      <a:r>
                        <a:rPr lang="ru-RU" sz="1600" b="1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6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56756">
                <a:tc>
                  <a:txBody>
                    <a:bodyPr/>
                    <a:lstStyle/>
                    <a:p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Постановление Правительства РФ от 19.09.2020 N 1502</a:t>
                      </a:r>
                      <a:endParaRPr lang="ru-RU" sz="15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вместо Постановления Правительства Российской Феде-рации от 29.06.1995 N 647 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5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правила учёта Д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ТП)</a:t>
                      </a:r>
                    </a:p>
                  </a:txBody>
                  <a:tcPr anchor="ctr"/>
                </a:tc>
              </a:tr>
              <a:tr h="782468"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Постановление Правительства РФ от 01.10.2020 N 1588</a:t>
                      </a:r>
                      <a:endParaRPr lang="ru-RU" sz="15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вместо Постановления Правительства Российской Федерации от 16.10.2001 N 730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Правила допуска российских перевозчиков к осуществлению МАП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anchor="ctr"/>
                </a:tc>
              </a:tr>
              <a:tr h="797516"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Постановление Правительства РФ от 03.12.2020 N 1998</a:t>
                      </a:r>
                      <a:endParaRPr lang="ru-RU" sz="15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вместо Постановления Правительства РФ от 30.032.2020 N 382 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Категории оснащаемых </a:t>
                      </a:r>
                      <a:r>
                        <a:rPr lang="ru-RU" sz="1100" b="1" dirty="0" err="1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тахографами</a:t>
                      </a: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транспортных средств, осуществляющих регулярные перевозки пассажиров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anchor="ctr"/>
                </a:tc>
              </a:tr>
              <a:tr h="797516">
                <a:tc>
                  <a:txBody>
                    <a:bodyPr/>
                    <a:lstStyle/>
                    <a:p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Постановление Правительства РФ  от 26.10.2020 № 1737</a:t>
                      </a:r>
                      <a:endParaRPr lang="ru-RU" sz="15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вместо Постановления Правительства Российской Фе-</a:t>
                      </a:r>
                      <a:r>
                        <a:rPr lang="ru-RU" sz="1500" b="1" dirty="0" err="1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дерации</a:t>
                      </a:r>
                      <a:r>
                        <a:rPr lang="ru-RU" sz="15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14.11.2009 N928 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 ремонта и содержания автомобильных до-рог общего пользования федерального значения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anchor="ctr"/>
                </a:tc>
              </a:tr>
              <a:tr h="797516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Приказ Минтранса России от 07.10.2020 N 413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вместо Приказа Минтранса России от 09.03.2010 N 55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АТС подлежащих оснащению аппаратурой спутниковой навигации ГЛОНАСС или ГЛОНАСС/GPS"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839CE0-D940-4B7D-AB6F-E2EBFAE57A9C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191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36512" y="2373"/>
            <a:ext cx="9144000" cy="68556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 descr="Герб ФС"/>
          <p:cNvPicPr>
            <a:picLocks noChangeAspect="1" noChangeArrowheads="1"/>
          </p:cNvPicPr>
          <p:nvPr/>
        </p:nvPicPr>
        <p:blipFill>
          <a:blip r:embed="rId3" cstate="print">
            <a:lum bright="-8000" contrast="34000"/>
          </a:blip>
          <a:srcRect/>
          <a:stretch>
            <a:fillRect/>
          </a:stretch>
        </p:blipFill>
        <p:spPr bwMode="auto">
          <a:xfrm>
            <a:off x="8224838" y="231775"/>
            <a:ext cx="649287" cy="66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prstClr val="black"/>
              </a:solidFill>
            </a:endParaRPr>
          </a:p>
        </p:txBody>
      </p:sp>
      <p:sp>
        <p:nvSpPr>
          <p:cNvPr id="307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prstClr val="black"/>
              </a:solidFill>
            </a:endParaRPr>
          </a:p>
        </p:txBody>
      </p:sp>
      <p:sp>
        <p:nvSpPr>
          <p:cNvPr id="3082" name="TextBox 12"/>
          <p:cNvSpPr txBox="1">
            <a:spLocks noChangeArrowheads="1"/>
          </p:cNvSpPr>
          <p:nvPr/>
        </p:nvSpPr>
        <p:spPr bwMode="auto">
          <a:xfrm>
            <a:off x="2974975" y="116632"/>
            <a:ext cx="5040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Федеральная служба по надзору в сфере транспорта</a:t>
            </a:r>
          </a:p>
        </p:txBody>
      </p:sp>
      <p:sp>
        <p:nvSpPr>
          <p:cNvPr id="308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08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13" y="1718305"/>
            <a:ext cx="9071992" cy="5139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271" y="892175"/>
            <a:ext cx="9071992" cy="792964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003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lvl="0"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http://ugadn</a:t>
            </a:r>
            <a:r>
              <a:rPr lang="ru-RU" sz="3200" b="1" dirty="0">
                <a:ln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53</a:t>
            </a:r>
            <a:r>
              <a:rPr lang="en-US" sz="3200" b="1" dirty="0">
                <a:ln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.tu.rostransnadzor.ru</a:t>
            </a:r>
            <a:endParaRPr lang="ru-RU" sz="3200" b="1" dirty="0">
              <a:ln/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2746CF-5051-4EC9-9667-7919D5966C33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25014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-36512" y="29757"/>
            <a:ext cx="9144000" cy="68556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 descr="Герб ФС"/>
          <p:cNvPicPr>
            <a:picLocks noChangeAspect="1" noChangeArrowheads="1"/>
          </p:cNvPicPr>
          <p:nvPr/>
        </p:nvPicPr>
        <p:blipFill>
          <a:blip r:embed="rId4" cstate="print">
            <a:lum bright="-8000" contrast="34000"/>
          </a:blip>
          <a:srcRect/>
          <a:stretch>
            <a:fillRect/>
          </a:stretch>
        </p:blipFill>
        <p:spPr bwMode="auto">
          <a:xfrm>
            <a:off x="8224838" y="231775"/>
            <a:ext cx="649287" cy="66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prstClr val="black"/>
              </a:solidFill>
            </a:endParaRPr>
          </a:p>
        </p:txBody>
      </p:sp>
      <p:sp>
        <p:nvSpPr>
          <p:cNvPr id="307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prstClr val="black"/>
              </a:solidFill>
            </a:endParaRPr>
          </a:p>
        </p:txBody>
      </p:sp>
      <p:sp>
        <p:nvSpPr>
          <p:cNvPr id="3082" name="TextBox 12"/>
          <p:cNvSpPr txBox="1">
            <a:spLocks noChangeArrowheads="1"/>
          </p:cNvSpPr>
          <p:nvPr/>
        </p:nvSpPr>
        <p:spPr bwMode="auto">
          <a:xfrm>
            <a:off x="2974975" y="116632"/>
            <a:ext cx="5040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Федеральная служба по надзору в сфере транспорта</a:t>
            </a:r>
          </a:p>
        </p:txBody>
      </p:sp>
      <p:sp>
        <p:nvSpPr>
          <p:cNvPr id="308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08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409" y="892175"/>
            <a:ext cx="9153897" cy="3289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409" y="3789040"/>
            <a:ext cx="4716016" cy="31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263" y="2664232"/>
            <a:ext cx="5773737" cy="430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79512" y="2555607"/>
            <a:ext cx="7187034" cy="2554545"/>
          </a:xfrm>
          <a:prstGeom prst="rect">
            <a:avLst/>
          </a:prstGeom>
          <a:gradFill>
            <a:gsLst>
              <a:gs pos="0">
                <a:schemeClr val="accent1">
                  <a:tint val="50000"/>
                  <a:satMod val="300000"/>
                  <a:alpha val="0"/>
                </a:schemeClr>
              </a:gs>
              <a:gs pos="22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6200000" scaled="1"/>
          </a:gradFill>
          <a:ln>
            <a:noFill/>
          </a:ln>
          <a:effectLst>
            <a:glow rad="127000">
              <a:schemeClr val="accent1"/>
            </a:glow>
            <a:outerShdw blurRad="149987" dist="250190" dir="8460000" algn="ctr">
              <a:srgbClr val="000000">
                <a:alpha val="16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Подача заявления в МФЦ на: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предоставление 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лицензии;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включение 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реестр лицензий сведений о дополнительных автобусах;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исключение 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реестра лицензий сведений об автобусах;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AutoNum type="arabicParenR" startAt="4"/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сведений об автобусе, указанных в реестре 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лицензий;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AutoNum type="arabicParenR" startAt="4"/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сведений о конкретной лицензии.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2746CF-5051-4EC9-9667-7919D5966C33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61854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TerentevVA\Desktop\Терентьев Виталий\МИНТРАНС_РАБОТА\КОЛЛЕГИЯ МИНТРАНСА\ЗАСЕДАНИЕ Коллегии апрель 2014_подготовка\пустышка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3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lum bright="39000" contrast="-7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36248"/>
            <a:ext cx="9144000" cy="4617088"/>
          </a:xfrm>
          <a:prstGeom prst="rect">
            <a:avLst/>
          </a:prstGeom>
          <a:effectLst>
            <a:glow>
              <a:schemeClr val="accent1"/>
            </a:glow>
          </a:effectLst>
        </p:spPr>
      </p:pic>
      <p:pic>
        <p:nvPicPr>
          <p:cNvPr id="5" name="Picture 3" descr="Герб ФС"/>
          <p:cNvPicPr>
            <a:picLocks noChangeAspect="1" noChangeArrowheads="1"/>
          </p:cNvPicPr>
          <p:nvPr/>
        </p:nvPicPr>
        <p:blipFill>
          <a:blip r:embed="rId5" cstate="print">
            <a:lum bright="-8000" contrast="34000"/>
          </a:blip>
          <a:srcRect/>
          <a:stretch>
            <a:fillRect/>
          </a:stretch>
        </p:blipFill>
        <p:spPr bwMode="auto">
          <a:xfrm>
            <a:off x="8225410" y="232127"/>
            <a:ext cx="648072" cy="6594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184850" y="332656"/>
            <a:ext cx="5040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prstClr val="white"/>
                </a:solidFill>
                <a:latin typeface="Constantia" panose="02030602050306030303" pitchFamily="18" charset="0"/>
              </a:rPr>
              <a:t>Федеральная служба по надзору в сфере транспорта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5536" y="980728"/>
            <a:ext cx="84249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Административный регламент </a:t>
            </a:r>
          </a:p>
          <a:p>
            <a:pPr algn="ctr"/>
            <a:r>
              <a:rPr lang="ru-RU" b="1" dirty="0" smtClean="0">
                <a:solidFill>
                  <a:prstClr val="black"/>
                </a:solidFill>
              </a:rPr>
              <a:t>Федеральной </a:t>
            </a:r>
            <a:r>
              <a:rPr lang="ru-RU" b="1" dirty="0">
                <a:solidFill>
                  <a:prstClr val="black"/>
                </a:solidFill>
              </a:rPr>
              <a:t>службы по надзору в сфере транспорта </a:t>
            </a:r>
            <a:endParaRPr lang="ru-RU" b="1" dirty="0" smtClean="0">
              <a:solidFill>
                <a:prstClr val="black"/>
              </a:solidFill>
            </a:endParaRPr>
          </a:p>
          <a:p>
            <a:pPr algn="ctr"/>
            <a:r>
              <a:rPr lang="ru-RU" b="1" dirty="0" smtClean="0">
                <a:solidFill>
                  <a:prstClr val="black"/>
                </a:solidFill>
              </a:rPr>
              <a:t>предоставления </a:t>
            </a:r>
            <a:r>
              <a:rPr lang="ru-RU" b="1" dirty="0">
                <a:solidFill>
                  <a:prstClr val="black"/>
                </a:solidFill>
              </a:rPr>
              <a:t>государственной услуги по лицензированию деятельности по перевозкам пассажиров и иных лиц автобусами, </a:t>
            </a:r>
            <a:endParaRPr lang="ru-RU" b="1" dirty="0" smtClean="0">
              <a:solidFill>
                <a:prstClr val="black"/>
              </a:solidFill>
            </a:endParaRPr>
          </a:p>
          <a:p>
            <a:pPr algn="ctr"/>
            <a:r>
              <a:rPr lang="ru-RU" b="1" dirty="0" smtClean="0">
                <a:solidFill>
                  <a:prstClr val="black"/>
                </a:solidFill>
              </a:rPr>
              <a:t>утверждён </a:t>
            </a:r>
            <a:r>
              <a:rPr lang="ru-RU" b="1" dirty="0">
                <a:solidFill>
                  <a:prstClr val="black"/>
                </a:solidFill>
              </a:rPr>
              <a:t>приказом Ространснадзора от 24.12.2020 № ВБ-904фс</a:t>
            </a:r>
            <a:endParaRPr lang="ru-RU" b="1" dirty="0" smtClean="0">
              <a:solidFill>
                <a:prstClr val="black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70521"/>
            <a:ext cx="8549954" cy="417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23528" y="2570521"/>
            <a:ext cx="8549954" cy="727122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3200" b="1" spc="-5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hlinkClick r:id="rId7"/>
            </a:endParaRPr>
          </a:p>
          <a:p>
            <a:pPr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spc="-5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</a:t>
            </a:r>
            <a:r>
              <a:rPr lang="en-US" sz="3200" b="1" spc="-5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://ugadn</a:t>
            </a:r>
            <a:r>
              <a:rPr lang="ru-RU" sz="3200" b="1" spc="-5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53</a:t>
            </a:r>
            <a:r>
              <a:rPr lang="en-US" sz="3200" b="1" spc="-5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.tu.rostransnadzor.ru</a:t>
            </a:r>
            <a:endParaRPr lang="ru-RU" sz="3200" b="1" spc="-5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839CE0-D940-4B7D-AB6F-E2EBFAE57A9C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61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C:\Users\TerentevVA\Desktop\Терентьев Виталий\МИНТРАНС_РАБОТА\КОЛЛЕГИЯ МИНТРАНСА\ЗАСЕДАНИЕ Коллегии апрель 2014_подготовка\пустышка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Герб ФС"/>
          <p:cNvPicPr>
            <a:picLocks noChangeAspect="1" noChangeArrowheads="1"/>
          </p:cNvPicPr>
          <p:nvPr/>
        </p:nvPicPr>
        <p:blipFill>
          <a:blip r:embed="rId4" cstate="print">
            <a:lum bright="-8000" contrast="34000"/>
          </a:blip>
          <a:srcRect/>
          <a:stretch>
            <a:fillRect/>
          </a:stretch>
        </p:blipFill>
        <p:spPr bwMode="auto">
          <a:xfrm>
            <a:off x="8224838" y="231775"/>
            <a:ext cx="649287" cy="66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3184525" y="333375"/>
            <a:ext cx="5040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1600">
                <a:solidFill>
                  <a:prstClr val="white"/>
                </a:solidFill>
                <a:latin typeface="Constantia" pitchFamily="18" charset="0"/>
              </a:rPr>
              <a:t>Федеральная служба по надзору в сфере транспорта</a:t>
            </a:r>
          </a:p>
        </p:txBody>
      </p:sp>
      <p:pic>
        <p:nvPicPr>
          <p:cNvPr id="18437" name="Picture 3" descr="C:\Users\moiseev_do\Desktop\map_8000px_russia_with_crimea_and_sevastopo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70025"/>
            <a:ext cx="8753475" cy="488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Rectangle 256"/>
          <p:cNvSpPr>
            <a:spLocks noChangeArrowheads="1"/>
          </p:cNvSpPr>
          <p:nvPr/>
        </p:nvSpPr>
        <p:spPr bwMode="auto">
          <a:xfrm>
            <a:off x="90488" y="1477963"/>
            <a:ext cx="9018587" cy="5208587"/>
          </a:xfrm>
          <a:prstGeom prst="rect">
            <a:avLst/>
          </a:prstGeom>
          <a:solidFill>
            <a:srgbClr val="FFFFFF">
              <a:alpha val="70979"/>
            </a:srgbClr>
          </a:solidFill>
          <a:ln w="3175" cmpd="dbl">
            <a:solidFill>
              <a:schemeClr val="bg1"/>
            </a:solidFill>
            <a:round/>
            <a:headEnd/>
            <a:tailEnd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endParaRPr lang="ru-RU" altLang="ru-RU" sz="900" b="1">
              <a:solidFill>
                <a:prstClr val="black"/>
              </a:solidFill>
              <a:ea typeface="Calibri" pitchFamily="34" charset="0"/>
              <a:cs typeface="Calibri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59345" y="1470025"/>
            <a:ext cx="8822723" cy="193899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Порядок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 </a:t>
            </a:r>
            <a:r>
              <a:rPr lang="ru-RU" sz="2400" b="1" dirty="0">
                <a:solidFill>
                  <a:srgbClr val="0070C0"/>
                </a:solidFill>
              </a:rPr>
              <a:t>организации и проведения предрейсового или предсменного контроля технического состояния транспортных </a:t>
            </a:r>
            <a:r>
              <a:rPr lang="ru-RU" sz="2400" b="1" dirty="0" smtClean="0">
                <a:solidFill>
                  <a:srgbClr val="0070C0"/>
                </a:solidFill>
              </a:rPr>
              <a:t>средств, </a:t>
            </a:r>
          </a:p>
          <a:p>
            <a:pPr algn="ctr"/>
            <a:r>
              <a:rPr lang="ru-RU" sz="2400" b="1" dirty="0" smtClean="0">
                <a:solidFill>
                  <a:prstClr val="black"/>
                </a:solidFill>
              </a:rPr>
              <a:t>утвержден </a:t>
            </a:r>
            <a:r>
              <a:rPr lang="ru-RU" sz="2400" b="1" dirty="0">
                <a:solidFill>
                  <a:prstClr val="black"/>
                </a:solidFill>
              </a:rPr>
              <a:t>приказом Минтранса России от </a:t>
            </a:r>
            <a:r>
              <a:rPr lang="ru-RU" sz="2400" b="1" dirty="0" smtClean="0">
                <a:solidFill>
                  <a:prstClr val="black"/>
                </a:solidFill>
              </a:rPr>
              <a:t>15.01.2021 №</a:t>
            </a:r>
            <a:r>
              <a:rPr lang="ru-RU" sz="2400" b="1" dirty="0">
                <a:solidFill>
                  <a:prstClr val="black"/>
                </a:solidFill>
              </a:rPr>
              <a:t>9</a:t>
            </a:r>
            <a:endParaRPr lang="ru-RU" sz="2400" b="1" dirty="0" smtClean="0">
              <a:solidFill>
                <a:prstClr val="black"/>
              </a:solidFill>
            </a:endParaRPr>
          </a:p>
          <a:p>
            <a:pPr algn="ctr"/>
            <a:r>
              <a:rPr lang="ru-RU" sz="2400" b="1" dirty="0" smtClean="0">
                <a:solidFill>
                  <a:prstClr val="black"/>
                </a:solidFill>
              </a:rPr>
              <a:t>вступает в силу 01.09.2021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9345" y="4082256"/>
            <a:ext cx="8844955" cy="144655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2200" b="1" dirty="0" smtClean="0">
                <a:solidFill>
                  <a:prstClr val="black"/>
                </a:solidFill>
              </a:rPr>
              <a:t>Обязательны для:</a:t>
            </a:r>
          </a:p>
          <a:p>
            <a:pPr algn="just"/>
            <a:r>
              <a:rPr lang="ru-RU" sz="2200" b="1" dirty="0">
                <a:solidFill>
                  <a:prstClr val="black"/>
                </a:solidFill>
              </a:rPr>
              <a:t> </a:t>
            </a:r>
            <a:r>
              <a:rPr lang="ru-RU" sz="2200" b="1" dirty="0" smtClean="0">
                <a:solidFill>
                  <a:prstClr val="black"/>
                </a:solidFill>
              </a:rPr>
              <a:t>          - юридических лиц </a:t>
            </a:r>
            <a:r>
              <a:rPr lang="ru-RU" sz="2200" b="1" dirty="0">
                <a:solidFill>
                  <a:prstClr val="black"/>
                </a:solidFill>
              </a:rPr>
              <a:t>и </a:t>
            </a:r>
            <a:r>
              <a:rPr lang="ru-RU" sz="2200" b="1" dirty="0" smtClean="0">
                <a:solidFill>
                  <a:prstClr val="black"/>
                </a:solidFill>
              </a:rPr>
              <a:t>индивидуальных предпринимателей, </a:t>
            </a:r>
            <a:r>
              <a:rPr lang="ru-RU" sz="2200" b="1" dirty="0">
                <a:solidFill>
                  <a:prstClr val="black"/>
                </a:solidFill>
              </a:rPr>
              <a:t>осуществляющих коммерческие перевозки и перевозки для собственных нужд </a:t>
            </a:r>
            <a:r>
              <a:rPr lang="ru-RU" sz="2200" b="1" dirty="0">
                <a:solidFill>
                  <a:srgbClr val="FF0000"/>
                </a:solidFill>
              </a:rPr>
              <a:t>автобусами и грузовыми </a:t>
            </a:r>
            <a:r>
              <a:rPr lang="ru-RU" sz="2200" b="1" dirty="0" smtClean="0">
                <a:solidFill>
                  <a:srgbClr val="FF0000"/>
                </a:solidFill>
              </a:rPr>
              <a:t>автомобилями</a:t>
            </a:r>
            <a:r>
              <a:rPr lang="ru-RU" sz="2200" b="1" dirty="0" smtClean="0">
                <a:solidFill>
                  <a:prstClr val="black"/>
                </a:solidFill>
              </a:rPr>
              <a:t>.</a:t>
            </a:r>
            <a:endParaRPr lang="ru-RU" sz="2200" b="1" dirty="0">
              <a:solidFill>
                <a:prstClr val="black"/>
              </a:solidFill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4377331" y="3429000"/>
            <a:ext cx="0" cy="58128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839CE0-D940-4B7D-AB6F-E2EBFAE57A9C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596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C:\Users\TerentevVA\Desktop\Терентьев Виталий\МИНТРАНС_РАБОТА\КОЛЛЕГИЯ МИНТРАНСА\ЗАСЕДАНИЕ Коллегии апрель 2014_подготовка\пустышка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Герб ФС"/>
          <p:cNvPicPr>
            <a:picLocks noChangeAspect="1" noChangeArrowheads="1"/>
          </p:cNvPicPr>
          <p:nvPr/>
        </p:nvPicPr>
        <p:blipFill>
          <a:blip r:embed="rId4" cstate="print">
            <a:lum bright="-8000" contrast="34000"/>
          </a:blip>
          <a:srcRect/>
          <a:stretch>
            <a:fillRect/>
          </a:stretch>
        </p:blipFill>
        <p:spPr bwMode="auto">
          <a:xfrm>
            <a:off x="8224838" y="231775"/>
            <a:ext cx="649287" cy="66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3184525" y="333375"/>
            <a:ext cx="5040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1600">
                <a:solidFill>
                  <a:prstClr val="white"/>
                </a:solidFill>
                <a:latin typeface="Constantia" pitchFamily="18" charset="0"/>
              </a:rPr>
              <a:t>Федеральная служба по надзору в сфере транспорта</a:t>
            </a:r>
          </a:p>
        </p:txBody>
      </p:sp>
      <p:pic>
        <p:nvPicPr>
          <p:cNvPr id="18437" name="Picture 3" descr="C:\Users\moiseev_do\Desktop\map_8000px_russia_with_crimea_and_sevastopo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70025"/>
            <a:ext cx="8753475" cy="488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Rectangle 256"/>
          <p:cNvSpPr>
            <a:spLocks noChangeArrowheads="1"/>
          </p:cNvSpPr>
          <p:nvPr/>
        </p:nvSpPr>
        <p:spPr bwMode="auto">
          <a:xfrm>
            <a:off x="90488" y="1477963"/>
            <a:ext cx="9018587" cy="5208587"/>
          </a:xfrm>
          <a:prstGeom prst="rect">
            <a:avLst/>
          </a:prstGeom>
          <a:solidFill>
            <a:srgbClr val="FFFFFF">
              <a:alpha val="70979"/>
            </a:srgbClr>
          </a:solidFill>
          <a:ln w="3175" cmpd="dbl">
            <a:solidFill>
              <a:schemeClr val="bg1"/>
            </a:solidFill>
            <a:round/>
            <a:headEnd/>
            <a:tailEnd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endParaRPr lang="ru-RU" altLang="ru-RU" sz="900" b="1">
              <a:solidFill>
                <a:prstClr val="black"/>
              </a:solidFill>
              <a:ea typeface="Calibri" pitchFamily="34" charset="0"/>
              <a:cs typeface="Calibri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70460" y="1124744"/>
            <a:ext cx="8822723" cy="120032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Порядок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 </a:t>
            </a:r>
            <a:r>
              <a:rPr lang="ru-RU" sz="2400" b="1" dirty="0">
                <a:solidFill>
                  <a:srgbClr val="0070C0"/>
                </a:solidFill>
              </a:rPr>
              <a:t>организации и проведения предрейсового или предсменного контроля технического состояния транспортных </a:t>
            </a:r>
            <a:r>
              <a:rPr lang="ru-RU" sz="2400" b="1" dirty="0" smtClean="0">
                <a:solidFill>
                  <a:srgbClr val="0070C0"/>
                </a:solidFill>
              </a:rPr>
              <a:t>средств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9522" y="2906361"/>
            <a:ext cx="8854778" cy="36471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black"/>
                </a:solidFill>
              </a:rPr>
              <a:t>      </a:t>
            </a:r>
            <a:r>
              <a:rPr lang="ru-RU" sz="2100" b="1" dirty="0" smtClean="0">
                <a:solidFill>
                  <a:prstClr val="black"/>
                </a:solidFill>
              </a:rPr>
              <a:t>- </a:t>
            </a:r>
            <a:r>
              <a:rPr lang="ru-RU" sz="2100" b="1" dirty="0">
                <a:solidFill>
                  <a:prstClr val="black"/>
                </a:solidFill>
              </a:rPr>
              <a:t>Контроль проводится до выезда АТС с парковки;</a:t>
            </a:r>
          </a:p>
          <a:p>
            <a:pPr algn="just"/>
            <a:r>
              <a:rPr lang="ru-RU" sz="2100" b="1" dirty="0">
                <a:solidFill>
                  <a:prstClr val="black"/>
                </a:solidFill>
              </a:rPr>
              <a:t>      </a:t>
            </a:r>
            <a:r>
              <a:rPr lang="ru-RU" sz="2100" b="1" dirty="0" smtClean="0">
                <a:solidFill>
                  <a:prstClr val="black"/>
                </a:solidFill>
              </a:rPr>
              <a:t>- Контроль </a:t>
            </a:r>
            <a:r>
              <a:rPr lang="ru-RU" sz="2100" b="1" dirty="0">
                <a:solidFill>
                  <a:prstClr val="black"/>
                </a:solidFill>
              </a:rPr>
              <a:t>осуществляется работником субъекта транспортной деятельности либо работником сторонней организации или привлекаемым для проведения контроля индивидуальным предпринимателем;</a:t>
            </a:r>
          </a:p>
          <a:p>
            <a:pPr algn="just"/>
            <a:r>
              <a:rPr lang="ru-RU" sz="2100" b="1" dirty="0">
                <a:solidFill>
                  <a:prstClr val="black"/>
                </a:solidFill>
              </a:rPr>
              <a:t> </a:t>
            </a:r>
            <a:r>
              <a:rPr lang="ru-RU" sz="2100" b="1" dirty="0" smtClean="0">
                <a:solidFill>
                  <a:prstClr val="black"/>
                </a:solidFill>
              </a:rPr>
              <a:t>     - Работники </a:t>
            </a:r>
            <a:r>
              <a:rPr lang="ru-RU" sz="2100" b="1" dirty="0">
                <a:solidFill>
                  <a:prstClr val="black"/>
                </a:solidFill>
              </a:rPr>
              <a:t>или индивидуальные предприниматели должны соответствовать профессиональным и квалификационным требованиям;</a:t>
            </a:r>
          </a:p>
          <a:p>
            <a:pPr algn="just"/>
            <a:r>
              <a:rPr lang="ru-RU" sz="2100" b="1" dirty="0" smtClean="0">
                <a:solidFill>
                  <a:prstClr val="black"/>
                </a:solidFill>
              </a:rPr>
              <a:t>      - Контроль </a:t>
            </a:r>
            <a:r>
              <a:rPr lang="ru-RU" sz="2100" b="1" dirty="0">
                <a:solidFill>
                  <a:prstClr val="black"/>
                </a:solidFill>
              </a:rPr>
              <a:t>проводится всех систем, приборов, агрегатов, деталей и т.д., указанных в Порядке;</a:t>
            </a:r>
          </a:p>
          <a:p>
            <a:pPr algn="just"/>
            <a:r>
              <a:rPr lang="ru-RU" sz="2100" b="1" dirty="0">
                <a:solidFill>
                  <a:prstClr val="black"/>
                </a:solidFill>
              </a:rPr>
              <a:t> </a:t>
            </a:r>
            <a:r>
              <a:rPr lang="ru-RU" sz="2100" b="1" dirty="0" smtClean="0">
                <a:solidFill>
                  <a:prstClr val="black"/>
                </a:solidFill>
              </a:rPr>
              <a:t>     - Сведения о контроле вносятся </a:t>
            </a:r>
            <a:r>
              <a:rPr lang="ru-RU" sz="2100" b="1" dirty="0">
                <a:solidFill>
                  <a:prstClr val="black"/>
                </a:solidFill>
              </a:rPr>
              <a:t>в Журнал регистрации результатов контроля технического состояния транспортных средств и Путевой </a:t>
            </a:r>
            <a:r>
              <a:rPr lang="ru-RU" sz="2100" b="1" dirty="0" smtClean="0">
                <a:solidFill>
                  <a:prstClr val="black"/>
                </a:solidFill>
              </a:rPr>
              <a:t>лист.</a:t>
            </a:r>
            <a:endParaRPr lang="ru-RU" sz="2100" b="1" dirty="0">
              <a:solidFill>
                <a:prstClr val="black"/>
              </a:solidFill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4516037" y="2325073"/>
            <a:ext cx="0" cy="58128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839CE0-D940-4B7D-AB6F-E2EBFAE57A9C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593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15644</TotalTime>
  <Words>1155</Words>
  <Application>Microsoft Office PowerPoint</Application>
  <PresentationFormat>Экран (4:3)</PresentationFormat>
  <Paragraphs>183</Paragraphs>
  <Slides>16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Constantia</vt:lpstr>
      <vt:lpstr>Calibri</vt:lpstr>
      <vt:lpstr>Arial Narrow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yuretc@mail.ru</dc:creator>
  <cp:lastModifiedBy>Revichev</cp:lastModifiedBy>
  <cp:revision>506</cp:revision>
  <cp:lastPrinted>2019-12-05T00:41:37Z</cp:lastPrinted>
  <dcterms:created xsi:type="dcterms:W3CDTF">2017-04-05T05:36:28Z</dcterms:created>
  <dcterms:modified xsi:type="dcterms:W3CDTF">2021-08-25T07:18:36Z</dcterms:modified>
</cp:coreProperties>
</file>